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charts/colors2.xml" ContentType="application/vnd.ms-office.chartcolorstyle+xml"/>
  <Override PartName="/ppt/charts/style2.xml" ContentType="application/vnd.ms-office.chartstyl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9" r:id="rId3"/>
    <p:sldId id="272" r:id="rId4"/>
    <p:sldId id="270" r:id="rId5"/>
    <p:sldId id="273" r:id="rId6"/>
    <p:sldId id="261" r:id="rId7"/>
    <p:sldId id="274" r:id="rId8"/>
    <p:sldId id="267" r:id="rId9"/>
    <p:sldId id="276" r:id="rId10"/>
    <p:sldId id="275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842" autoAdjust="0"/>
  </p:normalViewPr>
  <p:slideViewPr>
    <p:cSldViewPr snapToGrid="0" showGuides="1">
      <p:cViewPr>
        <p:scale>
          <a:sx n="140" d="100"/>
          <a:sy n="140" d="100"/>
        </p:scale>
        <p:origin x="732" y="26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customXml" Target="../customXml/item5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dfs-srv1.fohm.local\Public\Common\SH\_Projekt\Antibiotikaf&#246;rs&#228;ljningsstatistik\M&#229;nadsstatistik\2022\Juni\test_olap_ju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baseline="0"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sv-SE" sz="1400" dirty="0">
                <a:solidFill>
                  <a:sysClr val="windowText" lastClr="000000"/>
                </a:solidFill>
              </a:rPr>
              <a:t>Öppenvårdsförsäljning riket. Antibiotika för systemiskt bruk</a:t>
            </a:r>
          </a:p>
          <a:p>
            <a:pPr algn="ctr">
              <a:defRPr sz="1400">
                <a:noFill/>
              </a:defRPr>
            </a:pPr>
            <a:r>
              <a:rPr lang="sv-SE" sz="1400" dirty="0">
                <a:solidFill>
                  <a:sysClr val="windowText" lastClr="000000"/>
                </a:solidFill>
              </a:rPr>
              <a:t>(J01 </a:t>
            </a:r>
            <a:r>
              <a:rPr lang="sv-SE" sz="1400" dirty="0" err="1">
                <a:solidFill>
                  <a:sysClr val="windowText" lastClr="000000"/>
                </a:solidFill>
              </a:rPr>
              <a:t>exkl</a:t>
            </a:r>
            <a:r>
              <a:rPr lang="sv-SE" sz="1400" dirty="0">
                <a:solidFill>
                  <a:sysClr val="windowText" lastClr="000000"/>
                </a:solidFill>
              </a:rPr>
              <a:t> </a:t>
            </a:r>
            <a:r>
              <a:rPr lang="sv-SE" sz="1400" dirty="0" err="1">
                <a:solidFill>
                  <a:sysClr val="windowText" lastClr="000000"/>
                </a:solidFill>
              </a:rPr>
              <a:t>metenamin</a:t>
            </a:r>
            <a:r>
              <a:rPr lang="sv-SE" sz="1400" dirty="0" smtClean="0">
                <a:solidFill>
                  <a:sysClr val="windowText" lastClr="000000"/>
                </a:solidFill>
              </a:rPr>
              <a:t>) Recept/1000 </a:t>
            </a:r>
            <a:r>
              <a:rPr lang="sv-SE" sz="1400" dirty="0">
                <a:solidFill>
                  <a:sysClr val="windowText" lastClr="000000"/>
                </a:solidFill>
              </a:rPr>
              <a:t>invånare och </a:t>
            </a:r>
            <a:r>
              <a:rPr lang="sv-SE" sz="1400" dirty="0" smtClean="0">
                <a:solidFill>
                  <a:sysClr val="windowText" lastClr="000000"/>
                </a:solidFill>
              </a:rPr>
              <a:t>månad</a:t>
            </a:r>
            <a:endParaRPr lang="sv-SE" sz="140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4435295726689832"/>
          <c:y val="1.4116960751068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baseline="0">
              <a:noFill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8704773511469258E-2"/>
          <c:y val="0.13563395207773304"/>
          <c:w val="0.92590526394064332"/>
          <c:h val="0.67017138358038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'f3'!$A$8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'f3'!$B$8:$M$8</c:f>
              <c:numCache>
                <c:formatCode>#,##0.00</c:formatCode>
                <c:ptCount val="12"/>
                <c:pt idx="0" formatCode="0.00">
                  <c:v>25.715590595560858</c:v>
                </c:pt>
                <c:pt idx="1">
                  <c:v>23.728407648542035</c:v>
                </c:pt>
                <c:pt idx="2">
                  <c:v>24.55468791620093</c:v>
                </c:pt>
                <c:pt idx="3">
                  <c:v>23.278171411367438</c:v>
                </c:pt>
                <c:pt idx="4">
                  <c:v>23.162239979042411</c:v>
                </c:pt>
                <c:pt idx="5">
                  <c:v>22.07838861174065</c:v>
                </c:pt>
                <c:pt idx="6">
                  <c:v>23.720392153221081</c:v>
                </c:pt>
                <c:pt idx="7">
                  <c:v>23.611791966616437</c:v>
                </c:pt>
                <c:pt idx="8">
                  <c:v>23.92556928344893</c:v>
                </c:pt>
                <c:pt idx="9">
                  <c:v>25.257412255985596</c:v>
                </c:pt>
                <c:pt idx="10">
                  <c:v>23.126072500155178</c:v>
                </c:pt>
                <c:pt idx="11">
                  <c:v>23.579729985332619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A9-46DD-A486-88C077AFF383}"/>
            </c:ext>
          </c:extLst>
        </c:ser>
        <c:ser>
          <c:idx val="1"/>
          <c:order val="1"/>
          <c:tx>
            <c:strRef>
              <c:f>'f3'!$A$9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'f3'!$B$9:$M$9</c:f>
              <c:numCache>
                <c:formatCode>#,##0.00</c:formatCode>
                <c:ptCount val="12"/>
                <c:pt idx="0">
                  <c:v>24.443937230851642</c:v>
                </c:pt>
                <c:pt idx="1">
                  <c:v>23.079636495991462</c:v>
                </c:pt>
                <c:pt idx="2">
                  <c:v>23.174237472076008</c:v>
                </c:pt>
                <c:pt idx="3">
                  <c:v>17.31033254712208</c:v>
                </c:pt>
                <c:pt idx="4">
                  <c:v>16.010319543118921</c:v>
                </c:pt>
                <c:pt idx="5">
                  <c:v>17.891591154527934</c:v>
                </c:pt>
                <c:pt idx="6">
                  <c:v>19.373156697076151</c:v>
                </c:pt>
                <c:pt idx="7">
                  <c:v>19.213777775238732</c:v>
                </c:pt>
                <c:pt idx="8">
                  <c:v>20.098785883133033</c:v>
                </c:pt>
                <c:pt idx="9">
                  <c:v>20.014061365145341</c:v>
                </c:pt>
                <c:pt idx="10">
                  <c:v>18.296235452437156</c:v>
                </c:pt>
                <c:pt idx="11">
                  <c:v>18.3776678177259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A9-46DD-A486-88C077AFF383}"/>
            </c:ext>
          </c:extLst>
        </c:ser>
        <c:ser>
          <c:idx val="2"/>
          <c:order val="2"/>
          <c:tx>
            <c:strRef>
              <c:f>'f3'!$A$10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'f3'!$B$10:$M$10</c:f>
              <c:numCache>
                <c:formatCode>General</c:formatCode>
                <c:ptCount val="12"/>
                <c:pt idx="0">
                  <c:v>16.091459005645373</c:v>
                </c:pt>
                <c:pt idx="1">
                  <c:v>15.370215414438071</c:v>
                </c:pt>
                <c:pt idx="2">
                  <c:v>17.669600873662421</c:v>
                </c:pt>
                <c:pt idx="3">
                  <c:v>16.219406038656768</c:v>
                </c:pt>
                <c:pt idx="4">
                  <c:v>17.089889053158235</c:v>
                </c:pt>
                <c:pt idx="5">
                  <c:v>19.240035089088419</c:v>
                </c:pt>
                <c:pt idx="6">
                  <c:v>20.541279537772073</c:v>
                </c:pt>
                <c:pt idx="7">
                  <c:v>20.524900776016096</c:v>
                </c:pt>
                <c:pt idx="8">
                  <c:v>21.656865904668862</c:v>
                </c:pt>
                <c:pt idx="9">
                  <c:v>22.314425016342632</c:v>
                </c:pt>
                <c:pt idx="10">
                  <c:v>21.536144795961576</c:v>
                </c:pt>
                <c:pt idx="11">
                  <c:v>21.032738736108762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AA9-46DD-A486-88C077AFF383}"/>
            </c:ext>
          </c:extLst>
        </c:ser>
        <c:ser>
          <c:idx val="3"/>
          <c:order val="3"/>
          <c:tx>
            <c:strRef>
              <c:f>'f3'!$A$11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'f3'!$B$11:$M$11</c:f>
              <c:numCache>
                <c:formatCode>General</c:formatCode>
                <c:ptCount val="12"/>
                <c:pt idx="0">
                  <c:v>17.518684357912296</c:v>
                </c:pt>
                <c:pt idx="1">
                  <c:v>16.716470573152808</c:v>
                </c:pt>
                <c:pt idx="2">
                  <c:v>19.614007446763523</c:v>
                </c:pt>
                <c:pt idx="3">
                  <c:v>18.764148764590772</c:v>
                </c:pt>
                <c:pt idx="4">
                  <c:v>20.568244809815539</c:v>
                </c:pt>
                <c:pt idx="5">
                  <c:v>21.834278800718614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AA9-46DD-A486-88C077AFF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488269488"/>
        <c:axId val="488273408"/>
      </c:barChart>
      <c:catAx>
        <c:axId val="488269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488273408"/>
        <c:crosses val="autoZero"/>
        <c:auto val="1"/>
        <c:lblAlgn val="ctr"/>
        <c:lblOffset val="100"/>
        <c:noMultiLvlLbl val="0"/>
      </c:catAx>
      <c:valAx>
        <c:axId val="48827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65000"/>
                </a:srgb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v-SE" sz="1100" b="1"/>
                  <a:t>Recept</a:t>
                </a:r>
              </a:p>
            </c:rich>
          </c:tx>
          <c:layout>
            <c:manualLayout>
              <c:xMode val="edge"/>
              <c:yMode val="edge"/>
              <c:x val="7.3730728193407372E-3"/>
              <c:y val="6.407752862564426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sv-S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48826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242117565791163"/>
          <c:y val="0.16138804546149446"/>
          <c:w val="0.38127167543559387"/>
          <c:h val="5.2642428793723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900" b="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400" dirty="0" err="1"/>
              <a:t>Öppenvårdsförsäljning</a:t>
            </a:r>
            <a:r>
              <a:rPr lang="en-US" sz="1400" dirty="0"/>
              <a:t> </a:t>
            </a:r>
            <a:r>
              <a:rPr lang="en-US" sz="1400" dirty="0" err="1"/>
              <a:t>antibiotika</a:t>
            </a:r>
            <a:r>
              <a:rPr lang="en-US" sz="1400" dirty="0"/>
              <a:t> (J01 </a:t>
            </a:r>
            <a:r>
              <a:rPr lang="en-US" sz="1400" dirty="0" err="1"/>
              <a:t>exkl</a:t>
            </a:r>
            <a:r>
              <a:rPr lang="en-US" sz="1400" dirty="0"/>
              <a:t> </a:t>
            </a:r>
            <a:r>
              <a:rPr lang="en-US" sz="1400" dirty="0" err="1"/>
              <a:t>metenamin</a:t>
            </a:r>
            <a:r>
              <a:rPr lang="en-US" sz="1400" dirty="0"/>
              <a:t>)
</a:t>
            </a:r>
            <a:r>
              <a:rPr lang="en-US" sz="1400" dirty="0" err="1"/>
              <a:t>Recept</a:t>
            </a:r>
            <a:r>
              <a:rPr lang="en-US" sz="1400" dirty="0"/>
              <a:t>/1000 </a:t>
            </a:r>
            <a:r>
              <a:rPr lang="en-US" sz="1400" dirty="0" err="1"/>
              <a:t>invånare</a:t>
            </a:r>
            <a:r>
              <a:rPr lang="en-US" sz="1400" dirty="0"/>
              <a:t>. </a:t>
            </a:r>
            <a:r>
              <a:rPr lang="en-US" sz="1400" dirty="0" err="1"/>
              <a:t>Rullande</a:t>
            </a:r>
            <a:r>
              <a:rPr lang="en-US" sz="1400" dirty="0"/>
              <a:t> 12 </a:t>
            </a:r>
            <a:r>
              <a:rPr lang="en-US" sz="1400" dirty="0" err="1"/>
              <a:t>månadersperiod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jul</a:t>
            </a:r>
            <a:r>
              <a:rPr lang="en-US" sz="1400" dirty="0" smtClean="0"/>
              <a:t> </a:t>
            </a:r>
            <a:r>
              <a:rPr lang="en-US" sz="1400" dirty="0"/>
              <a:t>- </a:t>
            </a:r>
            <a:r>
              <a:rPr lang="en-US" sz="1400" dirty="0" err="1" smtClean="0"/>
              <a:t>jun</a:t>
            </a:r>
            <a:r>
              <a:rPr lang="en-US" sz="1400" dirty="0" smtClean="0"/>
              <a:t>) </a:t>
            </a:r>
            <a:endParaRPr lang="en-US" sz="1400" i="1" dirty="0"/>
          </a:p>
        </c:rich>
      </c:tx>
      <c:layout>
        <c:manualLayout>
          <c:xMode val="edge"/>
          <c:yMode val="edge"/>
          <c:x val="0.21130155835857276"/>
          <c:y val="2.1188578860633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7.1172705384931589E-2"/>
          <c:y val="0.2284574764541796"/>
          <c:w val="0.88789014950567891"/>
          <c:h val="0.56574588827023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'f4'!$B$1</c:f>
              <c:strCache>
                <c:ptCount val="1"/>
                <c:pt idx="0">
                  <c:v>1 jul 2019 - 30 jun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Värmland</c:v>
                </c:pt>
                <c:pt idx="2">
                  <c:v>Gotland</c:v>
                </c:pt>
                <c:pt idx="3">
                  <c:v>Kronoberg</c:v>
                </c:pt>
                <c:pt idx="4">
                  <c:v>Blekinge</c:v>
                </c:pt>
                <c:pt idx="5">
                  <c:v>Kalmar</c:v>
                </c:pt>
                <c:pt idx="6">
                  <c:v>Västmanland</c:v>
                </c:pt>
                <c:pt idx="7">
                  <c:v>Halland</c:v>
                </c:pt>
                <c:pt idx="8">
                  <c:v>Örebro</c:v>
                </c:pt>
                <c:pt idx="9">
                  <c:v>Riket</c:v>
                </c:pt>
                <c:pt idx="10">
                  <c:v>Östergötland</c:v>
                </c:pt>
                <c:pt idx="11">
                  <c:v>Norrbotten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Gävleborg</c:v>
                </c:pt>
                <c:pt idx="15">
                  <c:v>Västra Götaland</c:v>
                </c:pt>
                <c:pt idx="16">
                  <c:v>Dalarna</c:v>
                </c:pt>
                <c:pt idx="17">
                  <c:v>Västernorrland</c:v>
                </c:pt>
                <c:pt idx="18">
                  <c:v>Jönköping</c:v>
                </c:pt>
                <c:pt idx="19">
                  <c:v>Uppsala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'f4'!$B$2:$B$23</c:f>
              <c:numCache>
                <c:formatCode>General</c:formatCode>
                <c:ptCount val="22"/>
                <c:pt idx="0">
                  <c:v>290.11261936367919</c:v>
                </c:pt>
                <c:pt idx="1">
                  <c:v>274.40211887512658</c:v>
                </c:pt>
                <c:pt idx="2">
                  <c:v>278.6583118319204</c:v>
                </c:pt>
                <c:pt idx="3">
                  <c:v>269.8132218852528</c:v>
                </c:pt>
                <c:pt idx="4">
                  <c:v>264.31337167775649</c:v>
                </c:pt>
                <c:pt idx="5">
                  <c:v>262.0494935749615</c:v>
                </c:pt>
                <c:pt idx="6">
                  <c:v>272.08758541934782</c:v>
                </c:pt>
                <c:pt idx="7">
                  <c:v>258.10548513095779</c:v>
                </c:pt>
                <c:pt idx="8">
                  <c:v>259.90059218188679</c:v>
                </c:pt>
                <c:pt idx="9">
                  <c:v>262.79947817443161</c:v>
                </c:pt>
                <c:pt idx="10">
                  <c:v>261.23803692843103</c:v>
                </c:pt>
                <c:pt idx="11">
                  <c:v>254.58929278308469</c:v>
                </c:pt>
                <c:pt idx="12">
                  <c:v>267.82680102192563</c:v>
                </c:pt>
                <c:pt idx="13">
                  <c:v>256.39577871882773</c:v>
                </c:pt>
                <c:pt idx="14">
                  <c:v>250.49933537939049</c:v>
                </c:pt>
                <c:pt idx="15">
                  <c:v>253.10899187139785</c:v>
                </c:pt>
                <c:pt idx="16">
                  <c:v>246.30685567046109</c:v>
                </c:pt>
                <c:pt idx="17">
                  <c:v>251.05259082034831</c:v>
                </c:pt>
                <c:pt idx="18">
                  <c:v>249.06009092434249</c:v>
                </c:pt>
                <c:pt idx="19">
                  <c:v>254.17173773106461</c:v>
                </c:pt>
                <c:pt idx="20">
                  <c:v>239.78289121626787</c:v>
                </c:pt>
                <c:pt idx="21">
                  <c:v>220.49710012659347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07-4DF6-B569-42CF93EAFA8A}"/>
            </c:ext>
          </c:extLst>
        </c:ser>
        <c:ser>
          <c:idx val="1"/>
          <c:order val="1"/>
          <c:tx>
            <c:strRef>
              <c:f>'f4'!$C$1</c:f>
              <c:strCache>
                <c:ptCount val="1"/>
                <c:pt idx="0">
                  <c:v>1 jul 2020 - 30 jun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Värmland</c:v>
                </c:pt>
                <c:pt idx="2">
                  <c:v>Gotland</c:v>
                </c:pt>
                <c:pt idx="3">
                  <c:v>Kronoberg</c:v>
                </c:pt>
                <c:pt idx="4">
                  <c:v>Blekinge</c:v>
                </c:pt>
                <c:pt idx="5">
                  <c:v>Kalmar</c:v>
                </c:pt>
                <c:pt idx="6">
                  <c:v>Västmanland</c:v>
                </c:pt>
                <c:pt idx="7">
                  <c:v>Halland</c:v>
                </c:pt>
                <c:pt idx="8">
                  <c:v>Örebro</c:v>
                </c:pt>
                <c:pt idx="9">
                  <c:v>Riket</c:v>
                </c:pt>
                <c:pt idx="10">
                  <c:v>Östergötland</c:v>
                </c:pt>
                <c:pt idx="11">
                  <c:v>Norrbotten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Gävleborg</c:v>
                </c:pt>
                <c:pt idx="15">
                  <c:v>Västra Götaland</c:v>
                </c:pt>
                <c:pt idx="16">
                  <c:v>Dalarna</c:v>
                </c:pt>
                <c:pt idx="17">
                  <c:v>Västernorrland</c:v>
                </c:pt>
                <c:pt idx="18">
                  <c:v>Jönköping</c:v>
                </c:pt>
                <c:pt idx="19">
                  <c:v>Uppsala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'f4'!$C$2:$C$23</c:f>
              <c:numCache>
                <c:formatCode>General</c:formatCode>
                <c:ptCount val="22"/>
                <c:pt idx="0">
                  <c:v>236.40141765562831</c:v>
                </c:pt>
                <c:pt idx="1">
                  <c:v>231.66657829153189</c:v>
                </c:pt>
                <c:pt idx="2">
                  <c:v>239.2389062603952</c:v>
                </c:pt>
                <c:pt idx="3">
                  <c:v>218.14172636616684</c:v>
                </c:pt>
                <c:pt idx="4">
                  <c:v>216.77270898299969</c:v>
                </c:pt>
                <c:pt idx="5">
                  <c:v>227.27937888703713</c:v>
                </c:pt>
                <c:pt idx="6">
                  <c:v>226.12677301445834</c:v>
                </c:pt>
                <c:pt idx="7">
                  <c:v>212.67238409730717</c:v>
                </c:pt>
                <c:pt idx="8">
                  <c:v>218.80756307194994</c:v>
                </c:pt>
                <c:pt idx="9">
                  <c:v>216.1561069417528</c:v>
                </c:pt>
                <c:pt idx="10">
                  <c:v>222.55639419639607</c:v>
                </c:pt>
                <c:pt idx="11">
                  <c:v>214.4350877755254</c:v>
                </c:pt>
                <c:pt idx="12">
                  <c:v>214.76176739869314</c:v>
                </c:pt>
                <c:pt idx="13">
                  <c:v>213.72006105524031</c:v>
                </c:pt>
                <c:pt idx="14">
                  <c:v>205.95682812641303</c:v>
                </c:pt>
                <c:pt idx="15">
                  <c:v>210.42663264229495</c:v>
                </c:pt>
                <c:pt idx="16">
                  <c:v>208.7070176170414</c:v>
                </c:pt>
                <c:pt idx="17">
                  <c:v>201.04353230779296</c:v>
                </c:pt>
                <c:pt idx="18">
                  <c:v>206.24640420810388</c:v>
                </c:pt>
                <c:pt idx="19">
                  <c:v>206.07166949025989</c:v>
                </c:pt>
                <c:pt idx="20">
                  <c:v>198.55895695932293</c:v>
                </c:pt>
                <c:pt idx="21">
                  <c:v>181.43649887258778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07-4DF6-B569-42CF93EAFA8A}"/>
            </c:ext>
          </c:extLst>
        </c:ser>
        <c:ser>
          <c:idx val="2"/>
          <c:order val="2"/>
          <c:tx>
            <c:strRef>
              <c:f>'f4'!$D$1</c:f>
              <c:strCache>
                <c:ptCount val="1"/>
                <c:pt idx="0">
                  <c:v>1 jul 2021 - 30 jun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3888888888888889E-3"/>
                  <c:y val="-5.87402483093677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388888888888787E-3"/>
                  <c:y val="-8.8110372464051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8.8110372464052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0185067526415994E-16"/>
                  <c:y val="-8.8110372464051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1.7622074492810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1.7622190123220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812445319335082E-2"/>
                      <c:h val="4.0721792770879263E-2"/>
                    </c:manualLayout>
                  </c15:layout>
                </c:ext>
              </c:extLst>
            </c:dLbl>
            <c:dLbl>
              <c:idx val="15"/>
              <c:layout>
                <c:manualLayout>
                  <c:x val="0"/>
                  <c:y val="1.4685062077341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Värmland</c:v>
                </c:pt>
                <c:pt idx="2">
                  <c:v>Gotland</c:v>
                </c:pt>
                <c:pt idx="3">
                  <c:v>Kronoberg</c:v>
                </c:pt>
                <c:pt idx="4">
                  <c:v>Blekinge</c:v>
                </c:pt>
                <c:pt idx="5">
                  <c:v>Kalmar</c:v>
                </c:pt>
                <c:pt idx="6">
                  <c:v>Västmanland</c:v>
                </c:pt>
                <c:pt idx="7">
                  <c:v>Halland</c:v>
                </c:pt>
                <c:pt idx="8">
                  <c:v>Örebro</c:v>
                </c:pt>
                <c:pt idx="9">
                  <c:v>Riket</c:v>
                </c:pt>
                <c:pt idx="10">
                  <c:v>Östergötland</c:v>
                </c:pt>
                <c:pt idx="11">
                  <c:v>Norrbotten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Gävleborg</c:v>
                </c:pt>
                <c:pt idx="15">
                  <c:v>Västra Götaland</c:v>
                </c:pt>
                <c:pt idx="16">
                  <c:v>Dalarna</c:v>
                </c:pt>
                <c:pt idx="17">
                  <c:v>Västernorrland</c:v>
                </c:pt>
                <c:pt idx="18">
                  <c:v>Jönköping</c:v>
                </c:pt>
                <c:pt idx="19">
                  <c:v>Uppsala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'f4'!$D$2:$D$23</c:f>
              <c:numCache>
                <c:formatCode>General</c:formatCode>
                <c:ptCount val="22"/>
                <c:pt idx="0">
                  <c:v>269.77057596662922</c:v>
                </c:pt>
                <c:pt idx="1">
                  <c:v>264.64356841198321</c:v>
                </c:pt>
                <c:pt idx="2">
                  <c:v>261.33997803314702</c:v>
                </c:pt>
                <c:pt idx="3">
                  <c:v>253.78676108980034</c:v>
                </c:pt>
                <c:pt idx="4">
                  <c:v>253.11916042205402</c:v>
                </c:pt>
                <c:pt idx="5">
                  <c:v>251.34014362293922</c:v>
                </c:pt>
                <c:pt idx="6">
                  <c:v>249.21944172608229</c:v>
                </c:pt>
                <c:pt idx="7">
                  <c:v>247.39083537354185</c:v>
                </c:pt>
                <c:pt idx="8">
                  <c:v>244.71954940154893</c:v>
                </c:pt>
                <c:pt idx="9">
                  <c:v>241.73289275516282</c:v>
                </c:pt>
                <c:pt idx="10">
                  <c:v>241.43077342326231</c:v>
                </c:pt>
                <c:pt idx="11">
                  <c:v>239.30987252345881</c:v>
                </c:pt>
                <c:pt idx="12">
                  <c:v>239.08768812064233</c:v>
                </c:pt>
                <c:pt idx="13">
                  <c:v>236.56647923631797</c:v>
                </c:pt>
                <c:pt idx="14">
                  <c:v>235.60727950042917</c:v>
                </c:pt>
                <c:pt idx="15">
                  <c:v>234.93818125132174</c:v>
                </c:pt>
                <c:pt idx="16">
                  <c:v>227.18777198694809</c:v>
                </c:pt>
                <c:pt idx="17">
                  <c:v>224.46179865925723</c:v>
                </c:pt>
                <c:pt idx="18">
                  <c:v>224.40228407035286</c:v>
                </c:pt>
                <c:pt idx="19">
                  <c:v>222.8663429748928</c:v>
                </c:pt>
                <c:pt idx="20">
                  <c:v>215.08625259363595</c:v>
                </c:pt>
                <c:pt idx="21">
                  <c:v>203.44693203381374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07-4DF6-B569-42CF93EAF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489178736"/>
        <c:axId val="489184224"/>
      </c:barChart>
      <c:lineChart>
        <c:grouping val="standard"/>
        <c:varyColors val="0"/>
        <c:ser>
          <c:idx val="3"/>
          <c:order val="3"/>
          <c:tx>
            <c:strRef>
              <c:f>'f4'!$E$1</c:f>
              <c:strCache>
                <c:ptCount val="1"/>
                <c:pt idx="0">
                  <c:v>250-målet</c:v>
                </c:pt>
              </c:strCache>
            </c:strRef>
          </c:tx>
          <c:spPr>
            <a:ln w="22225" cap="rnd" cmpd="sng" algn="ctr">
              <a:solidFill>
                <a:sysClr val="windowText" lastClr="0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Värmland</c:v>
                </c:pt>
                <c:pt idx="2">
                  <c:v>Gotland</c:v>
                </c:pt>
                <c:pt idx="3">
                  <c:v>Kronoberg</c:v>
                </c:pt>
                <c:pt idx="4">
                  <c:v>Blekinge</c:v>
                </c:pt>
                <c:pt idx="5">
                  <c:v>Kalmar</c:v>
                </c:pt>
                <c:pt idx="6">
                  <c:v>Västmanland</c:v>
                </c:pt>
                <c:pt idx="7">
                  <c:v>Halland</c:v>
                </c:pt>
                <c:pt idx="8">
                  <c:v>Örebro</c:v>
                </c:pt>
                <c:pt idx="9">
                  <c:v>Riket</c:v>
                </c:pt>
                <c:pt idx="10">
                  <c:v>Östergötland</c:v>
                </c:pt>
                <c:pt idx="11">
                  <c:v>Norrbotten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Gävleborg</c:v>
                </c:pt>
                <c:pt idx="15">
                  <c:v>Västra Götaland</c:v>
                </c:pt>
                <c:pt idx="16">
                  <c:v>Dalarna</c:v>
                </c:pt>
                <c:pt idx="17">
                  <c:v>Västernorrland</c:v>
                </c:pt>
                <c:pt idx="18">
                  <c:v>Jönköping</c:v>
                </c:pt>
                <c:pt idx="19">
                  <c:v>Uppsala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'f4'!$E$2:$E$23</c:f>
              <c:numCache>
                <c:formatCode>General</c:formatCode>
                <c:ptCount val="22"/>
                <c:pt idx="0">
                  <c:v>250</c:v>
                </c:pt>
                <c:pt idx="1">
                  <c:v>250</c:v>
                </c:pt>
                <c:pt idx="2">
                  <c:v>250</c:v>
                </c:pt>
                <c:pt idx="3">
                  <c:v>250</c:v>
                </c:pt>
                <c:pt idx="4">
                  <c:v>250</c:v>
                </c:pt>
                <c:pt idx="5">
                  <c:v>250</c:v>
                </c:pt>
                <c:pt idx="6">
                  <c:v>250</c:v>
                </c:pt>
                <c:pt idx="7">
                  <c:v>250</c:v>
                </c:pt>
                <c:pt idx="8">
                  <c:v>250</c:v>
                </c:pt>
                <c:pt idx="9">
                  <c:v>250</c:v>
                </c:pt>
                <c:pt idx="10">
                  <c:v>250</c:v>
                </c:pt>
                <c:pt idx="11">
                  <c:v>250</c:v>
                </c:pt>
                <c:pt idx="12">
                  <c:v>250</c:v>
                </c:pt>
                <c:pt idx="13">
                  <c:v>250</c:v>
                </c:pt>
                <c:pt idx="14">
                  <c:v>250</c:v>
                </c:pt>
                <c:pt idx="15">
                  <c:v>250</c:v>
                </c:pt>
                <c:pt idx="16">
                  <c:v>250</c:v>
                </c:pt>
                <c:pt idx="17">
                  <c:v>250</c:v>
                </c:pt>
                <c:pt idx="18">
                  <c:v>250</c:v>
                </c:pt>
                <c:pt idx="19">
                  <c:v>250</c:v>
                </c:pt>
                <c:pt idx="20">
                  <c:v>250</c:v>
                </c:pt>
                <c:pt idx="21">
                  <c:v>250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407-4DF6-B569-42CF93EAF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178736"/>
        <c:axId val="489184224"/>
      </c:lineChart>
      <c:catAx>
        <c:axId val="489178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489184224"/>
        <c:crosses val="autoZero"/>
        <c:auto val="1"/>
        <c:lblAlgn val="ctr"/>
        <c:lblOffset val="100"/>
        <c:noMultiLvlLbl val="0"/>
      </c:catAx>
      <c:valAx>
        <c:axId val="489184224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65000"/>
                </a:srgb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v-SE" sz="1100" b="1"/>
                  <a:t>Recept</a:t>
                </a:r>
              </a:p>
            </c:rich>
          </c:tx>
          <c:layout>
            <c:manualLayout>
              <c:xMode val="edge"/>
              <c:yMode val="edge"/>
              <c:x val="1.4044947506561678E-2"/>
              <c:y val="0.149158603758173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48917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10780861767279089"/>
          <c:y val="0.17935350186293611"/>
          <c:w val="0.80328521434820654"/>
          <c:h val="3.8832674884353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900" b="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97-2003-kalkylblad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54" y="1084334"/>
            <a:ext cx="8042031" cy="1011503"/>
          </a:xfrm>
        </p:spPr>
        <p:txBody>
          <a:bodyPr/>
          <a:lstStyle/>
          <a:p>
            <a:r>
              <a:rPr lang="sv-SE" dirty="0" smtClean="0"/>
              <a:t>Uppföljningsparametrar läkemedel</a:t>
            </a:r>
            <a:br>
              <a:rPr lang="sv-SE" dirty="0" smtClean="0"/>
            </a:br>
            <a:r>
              <a:rPr lang="sv-SE" dirty="0" smtClean="0"/>
              <a:t>Region Norrbotten 2022-Q2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283834" y="2414705"/>
            <a:ext cx="6505997" cy="688539"/>
          </a:xfrm>
        </p:spPr>
        <p:txBody>
          <a:bodyPr/>
          <a:lstStyle/>
          <a:p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Källor: Insikt/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Consice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FoHM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 och Socialstyrelsen</a:t>
            </a:r>
            <a:endParaRPr lang="sv-S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 bwMode="auto">
          <a:xfrm>
            <a:off x="7180385" y="4067908"/>
            <a:ext cx="1772728" cy="9470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0854" y="4533901"/>
            <a:ext cx="1392259" cy="571044"/>
          </a:xfrm>
          <a:prstGeom prst="rect">
            <a:avLst/>
          </a:prstGeom>
        </p:spPr>
      </p:pic>
      <p:graphicFrame>
        <p:nvGraphicFramePr>
          <p:cNvPr id="11" name="Diagram 10" descr="Öppenvårdsförsäljning antibiotika (J01 exkl metenamin)&#10;Recept/1000 invånare. Rullande 12 månadersperiod (mar - feb) &#10;Källa: E-hälsomyndigheten, Alla utfärdar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530932"/>
              </p:ext>
            </p:extLst>
          </p:nvPr>
        </p:nvGraphicFramePr>
        <p:xfrm>
          <a:off x="0" y="495301"/>
          <a:ext cx="9144000" cy="432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5713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sp>
        <p:nvSpPr>
          <p:cNvPr id="9" name="Ellips 8"/>
          <p:cNvSpPr/>
          <p:nvPr/>
        </p:nvSpPr>
        <p:spPr bwMode="auto">
          <a:xfrm rot="19006707">
            <a:off x="4214248" y="4190099"/>
            <a:ext cx="956166" cy="20488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ruta 7"/>
          <p:cNvSpPr txBox="1">
            <a:spLocks noChangeArrowheads="1"/>
          </p:cNvSpPr>
          <p:nvPr/>
        </p:nvSpPr>
        <p:spPr bwMode="auto">
          <a:xfrm>
            <a:off x="0" y="4761935"/>
            <a:ext cx="4033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1000" i="1" dirty="0"/>
              <a:t>Källa: </a:t>
            </a:r>
            <a:r>
              <a:rPr lang="sv-SE" altLang="sv-SE" sz="1000" i="1" dirty="0" smtClean="0"/>
              <a:t>eHälsomyndigheten</a:t>
            </a:r>
            <a:r>
              <a:rPr lang="sv-SE" altLang="sv-SE" sz="1000" i="1" dirty="0"/>
              <a:t>, alla utfärdare</a:t>
            </a:r>
          </a:p>
        </p:txBody>
      </p:sp>
      <p:sp>
        <p:nvSpPr>
          <p:cNvPr id="14" name="Ellips 13"/>
          <p:cNvSpPr/>
          <p:nvPr/>
        </p:nvSpPr>
        <p:spPr bwMode="auto">
          <a:xfrm rot="19006707">
            <a:off x="3765335" y="4096413"/>
            <a:ext cx="586543" cy="1637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64" y="893782"/>
            <a:ext cx="5989893" cy="412241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834016"/>
          </a:xfrm>
        </p:spPr>
        <p:txBody>
          <a:bodyPr anchor="ctr"/>
          <a:lstStyle/>
          <a:p>
            <a:pPr algn="ctr"/>
            <a:r>
              <a:rPr lang="sv-SE" dirty="0" err="1" smtClean="0"/>
              <a:t>Neuroleptika</a:t>
            </a:r>
            <a:r>
              <a:rPr lang="sv-SE" dirty="0" smtClean="0"/>
              <a:t> till äldre – årsprevalens, patienter</a:t>
            </a:r>
            <a:br>
              <a:rPr lang="sv-SE" dirty="0" smtClean="0"/>
            </a:br>
            <a:r>
              <a:rPr lang="sv-SE" sz="1400" dirty="0"/>
              <a:t>Källa: Socialstyrelsens statistikdatabas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597" y="4607171"/>
            <a:ext cx="1456859" cy="271879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>
            <a:off x="6389275" y="2119959"/>
            <a:ext cx="2462306" cy="1201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 Drygt 5 % av alla personer i Norrbotten som är 75 år eller äldre hämtade vid minst ett tillfälle under 2021 ut ett </a:t>
            </a:r>
            <a:r>
              <a:rPr lang="sv-SE" sz="1200" b="1" dirty="0" err="1"/>
              <a:t>neuroleptikum</a:t>
            </a:r>
            <a:r>
              <a:rPr lang="sv-SE" sz="1200" b="1" dirty="0"/>
              <a:t> på recept</a:t>
            </a:r>
          </a:p>
        </p:txBody>
      </p:sp>
    </p:spTree>
    <p:extLst>
      <p:ext uri="{BB962C8B-B14F-4D97-AF65-F5344CB8AC3E}">
        <p14:creationId xmlns:p14="http://schemas.microsoft.com/office/powerpoint/2010/main" val="3755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12" y="716059"/>
            <a:ext cx="8181745" cy="442744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55308"/>
          </a:xfrm>
        </p:spPr>
        <p:txBody>
          <a:bodyPr anchor="ctr"/>
          <a:lstStyle/>
          <a:p>
            <a:pPr algn="ctr"/>
            <a:r>
              <a:rPr lang="sv-SE" dirty="0" err="1" smtClean="0"/>
              <a:t>Neuroleptika</a:t>
            </a:r>
            <a:r>
              <a:rPr lang="sv-SE" dirty="0" smtClean="0"/>
              <a:t> till äldre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908" y="4459407"/>
            <a:ext cx="1456859" cy="271879"/>
          </a:xfrm>
          <a:prstGeom prst="rect">
            <a:avLst/>
          </a:prstGeom>
        </p:spPr>
      </p:pic>
      <p:sp>
        <p:nvSpPr>
          <p:cNvPr id="8" name="Höger 7"/>
          <p:cNvSpPr/>
          <p:nvPr/>
        </p:nvSpPr>
        <p:spPr bwMode="auto">
          <a:xfrm>
            <a:off x="275809" y="1372263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2" name="Höger 11"/>
          <p:cNvSpPr/>
          <p:nvPr/>
        </p:nvSpPr>
        <p:spPr bwMode="auto">
          <a:xfrm>
            <a:off x="643151" y="206503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72" y="822523"/>
            <a:ext cx="8177191" cy="3679065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auto">
          <a:xfrm>
            <a:off x="6992473" y="4577978"/>
            <a:ext cx="1822823" cy="30107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55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9260" y="125622"/>
            <a:ext cx="8270630" cy="696900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– årsprevalens, patienter</a:t>
            </a:r>
            <a:br>
              <a:rPr lang="sv-SE" dirty="0" smtClean="0"/>
            </a:br>
            <a:r>
              <a:rPr lang="sv-SE" sz="1400" dirty="0"/>
              <a:t>Källa: Socialstyrelsens statistikdatabas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5617137" y="2235914"/>
            <a:ext cx="2882786" cy="92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 </a:t>
            </a:r>
            <a:r>
              <a:rPr lang="sv-SE" sz="1200" b="1" dirty="0" smtClean="0"/>
              <a:t>Ca 31 % </a:t>
            </a:r>
            <a:r>
              <a:rPr lang="sv-SE" sz="1200" b="1" dirty="0"/>
              <a:t>av alla personer i Sverige som är 75 år eller äldre hämtade vid minst ett tillfälle under 2021 ut en protonpumpshämmare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1195297" y="2415204"/>
            <a:ext cx="2820895" cy="676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Nästan 11 % av alla norrbottningar hämtade vid minst ett tillfälle under 2021 ut en protonpumpshämmare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1152" y="4692302"/>
            <a:ext cx="1463357" cy="37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28" y="607028"/>
            <a:ext cx="8264700" cy="446968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9249" y="4415729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187097" y="1948530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551975" y="372097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75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366" y="641446"/>
            <a:ext cx="5800694" cy="431781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834016"/>
          </a:xfrm>
        </p:spPr>
        <p:txBody>
          <a:bodyPr anchor="ctr"/>
          <a:lstStyle/>
          <a:p>
            <a:pPr algn="ctr"/>
            <a:r>
              <a:rPr lang="sv-SE" dirty="0" smtClean="0"/>
              <a:t>Pregabalin – årsprevalens, patienter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596" y="4607170"/>
            <a:ext cx="1456859" cy="2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59" y="615576"/>
            <a:ext cx="8308121" cy="445456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15576"/>
          </a:xfrm>
        </p:spPr>
        <p:txBody>
          <a:bodyPr anchor="ctr"/>
          <a:lstStyle/>
          <a:p>
            <a:pPr algn="ctr"/>
            <a:r>
              <a:rPr lang="sv-SE" dirty="0" smtClean="0"/>
              <a:t>Pregabalin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3336" y="4394608"/>
            <a:ext cx="1456859" cy="271879"/>
          </a:xfrm>
          <a:prstGeom prst="rect">
            <a:avLst/>
          </a:prstGeom>
        </p:spPr>
      </p:pic>
      <p:sp>
        <p:nvSpPr>
          <p:cNvPr id="12" name="Höger 11"/>
          <p:cNvSpPr/>
          <p:nvPr/>
        </p:nvSpPr>
        <p:spPr bwMode="auto">
          <a:xfrm>
            <a:off x="262161" y="85627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3" name="Höger 12"/>
          <p:cNvSpPr/>
          <p:nvPr/>
        </p:nvSpPr>
        <p:spPr bwMode="auto">
          <a:xfrm>
            <a:off x="643151" y="3008066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25551"/>
              </p:ext>
            </p:extLst>
          </p:nvPr>
        </p:nvGraphicFramePr>
        <p:xfrm>
          <a:off x="616910" y="590295"/>
          <a:ext cx="8033274" cy="4322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iagram" r:id="rId4" imgW="9230144" imgH="5992887" progId="Excel.Chart.8">
                  <p:embed/>
                </p:oleObj>
              </mc:Choice>
              <mc:Fallback>
                <p:oleObj name="Diagram" r:id="rId4" imgW="9230144" imgH="59928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10" y="590295"/>
                        <a:ext cx="8033274" cy="4322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2529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6748" y="4682519"/>
            <a:ext cx="1123915" cy="46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 bwMode="auto">
          <a:xfrm>
            <a:off x="7180385" y="4067908"/>
            <a:ext cx="1772728" cy="9470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089" y="4630157"/>
            <a:ext cx="1213639" cy="497782"/>
          </a:xfrm>
          <a:prstGeom prst="rect">
            <a:avLst/>
          </a:prstGeom>
        </p:spPr>
      </p:pic>
      <p:graphicFrame>
        <p:nvGraphicFramePr>
          <p:cNvPr id="11" name="Diagram 10" descr="Öppenvårdsförsäljning riket. Antibiotika för systemiskt bruk&#10;(J01 exkl metenamin)&#10;Recept/1000 invånare och månad&#10;Källa: E-hälsomyndigheten, Alla utfärdare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551796"/>
              </p:ext>
            </p:extLst>
          </p:nvPr>
        </p:nvGraphicFramePr>
        <p:xfrm>
          <a:off x="0" y="525439"/>
          <a:ext cx="9088341" cy="461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2529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sp>
        <p:nvSpPr>
          <p:cNvPr id="10" name="textruta 6"/>
          <p:cNvSpPr txBox="1">
            <a:spLocks noChangeArrowheads="1"/>
          </p:cNvSpPr>
          <p:nvPr/>
        </p:nvSpPr>
        <p:spPr bwMode="auto">
          <a:xfrm>
            <a:off x="83072" y="4768925"/>
            <a:ext cx="4033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1000" i="1" dirty="0"/>
              <a:t>Källa: </a:t>
            </a:r>
            <a:r>
              <a:rPr lang="sv-SE" altLang="sv-SE" sz="1000" i="1" dirty="0" smtClean="0"/>
              <a:t>eHälsomyndigheten</a:t>
            </a:r>
            <a:r>
              <a:rPr lang="sv-SE" altLang="sv-SE" sz="1000" i="1" dirty="0"/>
              <a:t>, alla utfärdare</a:t>
            </a:r>
          </a:p>
        </p:txBody>
      </p:sp>
    </p:spTree>
    <p:extLst>
      <p:ext uri="{BB962C8B-B14F-4D97-AF65-F5344CB8AC3E}">
        <p14:creationId xmlns:p14="http://schemas.microsoft.com/office/powerpoint/2010/main" val="30092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HM blå">
    <a:dk1>
      <a:sysClr val="windowText" lastClr="000000"/>
    </a:dk1>
    <a:lt1>
      <a:sysClr val="window" lastClr="FFFFFF"/>
    </a:lt1>
    <a:dk2>
      <a:srgbClr val="0065AC"/>
    </a:dk2>
    <a:lt2>
      <a:srgbClr val="F8F8F8"/>
    </a:lt2>
    <a:accent1>
      <a:srgbClr val="E30613"/>
    </a:accent1>
    <a:accent2>
      <a:srgbClr val="951B81"/>
    </a:accent2>
    <a:accent3>
      <a:srgbClr val="009FE3"/>
    </a:accent3>
    <a:accent4>
      <a:srgbClr val="E6007E"/>
    </a:accent4>
    <a:accent5>
      <a:srgbClr val="95C11F"/>
    </a:accent5>
    <a:accent6>
      <a:srgbClr val="FDC300"/>
    </a:accent6>
    <a:hlink>
      <a:srgbClr val="5F5F5F"/>
    </a:hlink>
    <a:folHlink>
      <a:srgbClr val="919191"/>
    </a:folHlink>
  </a:clrScheme>
  <a:fontScheme name="Folkhälsomyndighete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oHM blå">
    <a:dk1>
      <a:sysClr val="windowText" lastClr="000000"/>
    </a:dk1>
    <a:lt1>
      <a:sysClr val="window" lastClr="FFFFFF"/>
    </a:lt1>
    <a:dk2>
      <a:srgbClr val="0065AC"/>
    </a:dk2>
    <a:lt2>
      <a:srgbClr val="F8F8F8"/>
    </a:lt2>
    <a:accent1>
      <a:srgbClr val="E30613"/>
    </a:accent1>
    <a:accent2>
      <a:srgbClr val="951B81"/>
    </a:accent2>
    <a:accent3>
      <a:srgbClr val="009FE3"/>
    </a:accent3>
    <a:accent4>
      <a:srgbClr val="E6007E"/>
    </a:accent4>
    <a:accent5>
      <a:srgbClr val="95C11F"/>
    </a:accent5>
    <a:accent6>
      <a:srgbClr val="FDC300"/>
    </a:accent6>
    <a:hlink>
      <a:srgbClr val="5F5F5F"/>
    </a:hlink>
    <a:folHlink>
      <a:srgbClr val="919191"/>
    </a:folHlink>
  </a:clrScheme>
  <a:fontScheme name="Folkhälsomyndighete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43ea6297449331d8f34ee2e56ee2b5e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311f6d6775347c6999724c93388e0c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2022-08-11</NLLPublishDateQuickpart>
    <NLLThinningTime xmlns="http://schemas.microsoft.com/sharepoint/v3">2025-08-10T22:00:00+00:00</NLLThinningTime>
    <NLLPublishingstatus xmlns="http://schemas.microsoft.com/sharepoint/v3">Publicerad</NLLPublishingstatus>
    <NLLEstablishedByQuickpart xmlns="http://schemas.microsoft.com/sharepoint/v3">Jennie Jonsson Lundström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2022-08-10T22:00:00+00:00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Ordinera läkemedel</TermName>
          <TermId xmlns="http://schemas.microsoft.com/office/infopath/2007/PartnerControls">edcb52c5-ef23-4e5b-95ea-32b9d6b6ccb3</TermId>
        </TermInfo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</Terms>
    </prdProcessTaxHTField0>
    <NLLVersion xmlns="http://schemas.microsoft.com/sharepoint/v3">1.0</NLLVersion>
    <NLLEstablishedBy xmlns="http://schemas.microsoft.com/sharepoint/v3">
      <UserInfo>
        <DisplayName>Jennie Jonsson Lundström</DisplayName>
        <AccountId>873</AccountId>
        <AccountType/>
      </UserInfo>
    </NLLEstablishedBy>
    <NLLLockWorkflows xmlns="http://schemas.microsoft.com/sharepoint/v3">false</NLLLockWorkflows>
    <NLLModifiedBy xmlns="http://schemas.microsoft.com/sharepoint/v3">Jennie Jonsson Lundström</NLLModifiedBy>
    <NLLDocumentIDValue xmlns="http://schemas.microsoft.com/sharepoint/v3">ARBGRP208-4-888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  <TermInfo xmlns="http://schemas.microsoft.com/office/infopath/2007/PartnerControls">
          <TermName xmlns="http://schemas.microsoft.com/office/infopath/2007/PartnerControls">Läkemedelskommittén</TermName>
          <TermId xmlns="http://schemas.microsoft.com/office/infopath/2007/PartnerControls">ee7e98a8-08e8-48a6-9d4d-12e9a899104b</TermId>
        </TermInfo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22720175-ad81-4257-a819-d910e746891b</TermId>
        </TermInfo>
      </Terms>
    </TaxKeywordTaxHTField>
    <_dlc_DocId xmlns="c7918ce9-5289-4a18-805d-4141408e948c">ARBGRP208-4-888</_dlc_DocId>
    <_dlc_DocIdUrl xmlns="c7918ce9-5289-4a18-805d-4141408e948c">
      <Url>http://spportal.extvis.local/process/administrativ/_layouts/15/DocIdRedir.aspx?ID=ARBGRP208-4-888</Url>
      <Description>ARBGRP208-4-888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2025-09-10T22:00:00+00:00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https://samarbeta.nll.se/producentplats/lakemedelsenheten/_layouts/15/DocIdRedir.aspx?ID=ARBGRP208-4-888</Url>
      <Description>ARBGRP208-4-888</Description>
    </VIS_DocumentId>
    <DocumentStatus xmlns="e1dec489-f745-4ed5-9c00-958a11aea6df">
      <Url>https://samarbeta.nll.se/producentplats/lakemedelsenheten/_layouts/15/wrkstat.aspx?List=47bd2f46-c73c-4f83-badc-0051d6da7b61&amp;WorkflowInstanceName=eae645e9-51c2-4b6e-97a0-d8442d942c48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8546FD-4278-4DD2-8BD1-3B6686A33554}"/>
</file>

<file path=customXml/itemProps2.xml><?xml version="1.0" encoding="utf-8"?>
<ds:datastoreItem xmlns:ds="http://schemas.openxmlformats.org/officeDocument/2006/customXml" ds:itemID="{91ACA415-2B26-4520-9467-5EB8B42890D1}"/>
</file>

<file path=customXml/itemProps3.xml><?xml version="1.0" encoding="utf-8"?>
<ds:datastoreItem xmlns:ds="http://schemas.openxmlformats.org/officeDocument/2006/customXml" ds:itemID="{E0341AFA-F967-4631-841B-742FC5BDBC9A}"/>
</file>

<file path=customXml/itemProps4.xml><?xml version="1.0" encoding="utf-8"?>
<ds:datastoreItem xmlns:ds="http://schemas.openxmlformats.org/officeDocument/2006/customXml" ds:itemID="{44891105-CCD0-4451-ACA8-F30A0C22AEA4}"/>
</file>

<file path=customXml/itemProps5.xml><?xml version="1.0" encoding="utf-8"?>
<ds:datastoreItem xmlns:ds="http://schemas.openxmlformats.org/officeDocument/2006/customXml" ds:itemID="{9C288C2D-C30B-4864-B25B-5CCD967AF271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695</TotalTime>
  <Words>152</Words>
  <Application>Microsoft Office PowerPoint</Application>
  <PresentationFormat>Bildspel på skärmen (16:9)</PresentationFormat>
  <Paragraphs>28</Paragraphs>
  <Slides>10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Region Norrbotten_vit</vt:lpstr>
      <vt:lpstr>Diagram</vt:lpstr>
      <vt:lpstr>Uppföljningsparametrar läkemedel Region Norrbotten 2022-Q2</vt:lpstr>
      <vt:lpstr>Neuroleptika till äldre – årsprevalens, patienter Källa: Socialstyrelsens statistikdatabas</vt:lpstr>
      <vt:lpstr>Neuroleptika till äldre</vt:lpstr>
      <vt:lpstr>Protonpumpshämmare – årsprevalens, patienter Källa: Socialstyrelsens statistikdatabas</vt:lpstr>
      <vt:lpstr>Protonpumpshämmare (PPI)</vt:lpstr>
      <vt:lpstr>Pregabalin – årsprevalens, patienter</vt:lpstr>
      <vt:lpstr>Pregabalin</vt:lpstr>
      <vt:lpstr>Antibiotika 250-målet</vt:lpstr>
      <vt:lpstr>Antibiotika 250-målet</vt:lpstr>
      <vt:lpstr>Antibiotika 250-målet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Jennie Jonsson Lundström</dc:creator>
  <cp:keywords>2022; Läkemedelskommittén; NLK</cp:keywords>
  <cp:lastModifiedBy>Jennie Jonsson Lundström</cp:lastModifiedBy>
  <cp:revision>69</cp:revision>
  <cp:lastPrinted>2015-10-01T11:12:07Z</cp:lastPrinted>
  <dcterms:created xsi:type="dcterms:W3CDTF">2021-04-12T10:25:02Z</dcterms:created>
  <dcterms:modified xsi:type="dcterms:W3CDTF">2022-08-11T08:27:05Z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9675;#|22720175-ad81-4257-a819-d910e746891b;#1298;#|78e19b44-04a4-4ada-a8f1-72076cdc2edd;#1228;#|ee7e98a8-08e8-48a6-9d4d-12e9a899104b</vt:lpwstr>
  </property>
  <property fmtid="{D5CDD505-2E9C-101B-9397-08002B2CF9AE}" pid="4" name="CareActionCodeSurgical">
    <vt:lpwstr/>
  </property>
  <property fmtid="{D5CDD505-2E9C-101B-9397-08002B2CF9AE}" pid="5" name="NLLProducerPlace">
    <vt:lpwstr>972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>1217;#|edcb52c5-ef23-4e5b-95ea-32b9d6b6ccb3;#1195;#|2568d59b-27ad-4620-98c9-731ba25f93d4</vt:lpwstr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1021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bcc90d17-4586-4f5f-a5b2-b13090f9548d</vt:lpwstr>
  </property>
  <property fmtid="{D5CDD505-2E9C-101B-9397-08002B2CF9AE}" pid="91" name="_dlc_ItemStageId">
    <vt:lpwstr/>
  </property>
  <property fmtid="{D5CDD505-2E9C-101B-9397-08002B2CF9AE}" pid="93" name="TaxCatchAll">
    <vt:lpwstr>9675;#;#1228;#;#1298;#;#1687;#;#1217;#;#972;#;#1195;#;#1021;#</vt:lpwstr>
  </property>
  <property fmtid="{D5CDD505-2E9C-101B-9397-08002B2CF9AE}" pid="95" name="Order">
    <vt:r8>2153200</vt:r8>
  </property>
  <property fmtid="{D5CDD505-2E9C-101B-9397-08002B2CF9AE}" pid="96" name="xd_ProgID">
    <vt:lpwstr/>
  </property>
  <property fmtid="{D5CDD505-2E9C-101B-9397-08002B2CF9AE}" pid="97" name="_SourceUrl">
    <vt:lpwstr/>
  </property>
  <property fmtid="{D5CDD505-2E9C-101B-9397-08002B2CF9AE}" pid="98" name="_SharedFileIndex">
    <vt:lpwstr/>
  </property>
  <property fmtid="{D5CDD505-2E9C-101B-9397-08002B2CF9AE}" pid="99" name="TemplateUrl">
    <vt:lpwstr/>
  </property>
  <property fmtid="{D5CDD505-2E9C-101B-9397-08002B2CF9AE}" pid="101" name="NLLDecisionLevelGoverning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  <property fmtid="{D5CDD505-2E9C-101B-9397-08002B2CF9AE}" pid="105" name="NLLDecisionLevel">
    <vt:lpwstr/>
  </property>
  <property fmtid="{D5CDD505-2E9C-101B-9397-08002B2CF9AE}" pid="106" name="NLLPTCProcessLeader">
    <vt:lpwstr/>
  </property>
  <property fmtid="{D5CDD505-2E9C-101B-9397-08002B2CF9AE}" pid="108" name="NLLPTCVISEditor">
    <vt:lpwstr/>
  </property>
</Properties>
</file>