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charts/chart2.xml" ContentType="application/vnd.openxmlformats-officedocument.drawingml.char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charts/colors2.xml" ContentType="application/vnd.ms-office.chartcolorstyle+xml"/>
  <Override PartName="/ppt/charts/style2.xml" ContentType="application/vnd.ms-office.chartstyle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1.xml" ContentType="application/vnd.ms-office.chartstyl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9" r:id="rId3"/>
    <p:sldId id="272" r:id="rId4"/>
    <p:sldId id="270" r:id="rId5"/>
    <p:sldId id="273" r:id="rId6"/>
    <p:sldId id="261" r:id="rId7"/>
    <p:sldId id="274" r:id="rId8"/>
    <p:sldId id="267" r:id="rId9"/>
    <p:sldId id="276" r:id="rId10"/>
    <p:sldId id="275" r:id="rId11"/>
  </p:sldIdLst>
  <p:sldSz cx="9144000" cy="5143500" type="screen16x9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49">
          <p15:clr>
            <a:srgbClr val="A4A3A4"/>
          </p15:clr>
        </p15:guide>
        <p15:guide id="2" pos="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5697"/>
    <a:srgbClr val="83C55B"/>
    <a:srgbClr val="0070C0"/>
    <a:srgbClr val="000000"/>
    <a:srgbClr val="D0E6CF"/>
    <a:srgbClr val="0096C8"/>
    <a:srgbClr val="0092D4"/>
    <a:srgbClr val="00A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2842" autoAdjust="0"/>
  </p:normalViewPr>
  <p:slideViewPr>
    <p:cSldViewPr snapToGrid="0" showGuides="1">
      <p:cViewPr>
        <p:scale>
          <a:sx n="140" d="100"/>
          <a:sy n="140" d="100"/>
        </p:scale>
        <p:origin x="732" y="264"/>
      </p:cViewPr>
      <p:guideLst>
        <p:guide orient="horz" pos="2749"/>
        <p:guide pos="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customXml" Target="../customXml/item5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dfs-srv1.fohm.local\Public\Common\SH\_Projekt\Antibiotikaf&#246;rs&#228;ljningsstatistik\M&#229;nadsstatistik\2022\Juni\test_olap_jun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baseline="0">
                <a:noFill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sv-SE" sz="1400" dirty="0">
                <a:solidFill>
                  <a:sysClr val="windowText" lastClr="000000"/>
                </a:solidFill>
              </a:rPr>
              <a:t>Öppenvårdsförsäljning riket. Antibiotika för systemiskt bruk</a:t>
            </a:r>
          </a:p>
          <a:p>
            <a:pPr algn="ctr">
              <a:defRPr sz="1400">
                <a:noFill/>
              </a:defRPr>
            </a:pPr>
            <a:r>
              <a:rPr lang="sv-SE" sz="1400" dirty="0">
                <a:solidFill>
                  <a:sysClr val="windowText" lastClr="000000"/>
                </a:solidFill>
              </a:rPr>
              <a:t>(J01 </a:t>
            </a:r>
            <a:r>
              <a:rPr lang="sv-SE" sz="1400" dirty="0" err="1">
                <a:solidFill>
                  <a:sysClr val="windowText" lastClr="000000"/>
                </a:solidFill>
              </a:rPr>
              <a:t>exkl</a:t>
            </a:r>
            <a:r>
              <a:rPr lang="sv-SE" sz="1400" dirty="0">
                <a:solidFill>
                  <a:sysClr val="windowText" lastClr="000000"/>
                </a:solidFill>
              </a:rPr>
              <a:t> </a:t>
            </a:r>
            <a:r>
              <a:rPr lang="sv-SE" sz="1400" dirty="0" err="1">
                <a:solidFill>
                  <a:sysClr val="windowText" lastClr="000000"/>
                </a:solidFill>
              </a:rPr>
              <a:t>metenamin</a:t>
            </a:r>
            <a:r>
              <a:rPr lang="sv-SE" sz="1400" dirty="0" smtClean="0">
                <a:solidFill>
                  <a:sysClr val="windowText" lastClr="000000"/>
                </a:solidFill>
              </a:rPr>
              <a:t>) Recept/1000 </a:t>
            </a:r>
            <a:r>
              <a:rPr lang="sv-SE" sz="1400" dirty="0">
                <a:solidFill>
                  <a:sysClr val="windowText" lastClr="000000"/>
                </a:solidFill>
              </a:rPr>
              <a:t>invånare och </a:t>
            </a:r>
            <a:r>
              <a:rPr lang="sv-SE" sz="1400" dirty="0" smtClean="0">
                <a:solidFill>
                  <a:sysClr val="windowText" lastClr="000000"/>
                </a:solidFill>
              </a:rPr>
              <a:t>månad</a:t>
            </a:r>
            <a:endParaRPr lang="sv-SE" sz="1400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24435295726689832"/>
          <c:y val="1.41169607510683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baseline="0">
              <a:noFill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5.8704773511469258E-2"/>
          <c:y val="0.13563395207773304"/>
          <c:w val="0.92590526394064332"/>
          <c:h val="0.670171383580384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'f3'!$A$8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'f3'!$B$1:$M$1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Maj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'f3'!$B$8:$M$8</c:f>
              <c:numCache>
                <c:formatCode>#,##0.00</c:formatCode>
                <c:ptCount val="12"/>
                <c:pt idx="0" formatCode="0.00">
                  <c:v>25.715590595560858</c:v>
                </c:pt>
                <c:pt idx="1">
                  <c:v>23.728407648542035</c:v>
                </c:pt>
                <c:pt idx="2">
                  <c:v>24.55468791620093</c:v>
                </c:pt>
                <c:pt idx="3">
                  <c:v>23.278171411367438</c:v>
                </c:pt>
                <c:pt idx="4">
                  <c:v>23.162239979042411</c:v>
                </c:pt>
                <c:pt idx="5">
                  <c:v>22.07838861174065</c:v>
                </c:pt>
                <c:pt idx="6">
                  <c:v>23.720392153221081</c:v>
                </c:pt>
                <c:pt idx="7">
                  <c:v>23.611791966616437</c:v>
                </c:pt>
                <c:pt idx="8">
                  <c:v>23.92556928344893</c:v>
                </c:pt>
                <c:pt idx="9">
                  <c:v>25.257412255985596</c:v>
                </c:pt>
                <c:pt idx="10">
                  <c:v>23.126072500155178</c:v>
                </c:pt>
                <c:pt idx="11">
                  <c:v>23.579729985332619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A9-46DD-A486-88C077AFF383}"/>
            </c:ext>
          </c:extLst>
        </c:ser>
        <c:ser>
          <c:idx val="1"/>
          <c:order val="1"/>
          <c:tx>
            <c:strRef>
              <c:f>'f3'!$A$9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'f3'!$B$1:$M$1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Maj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'f3'!$B$9:$M$9</c:f>
              <c:numCache>
                <c:formatCode>#,##0.00</c:formatCode>
                <c:ptCount val="12"/>
                <c:pt idx="0">
                  <c:v>24.443937230851642</c:v>
                </c:pt>
                <c:pt idx="1">
                  <c:v>23.079636495991462</c:v>
                </c:pt>
                <c:pt idx="2">
                  <c:v>23.174237472076008</c:v>
                </c:pt>
                <c:pt idx="3">
                  <c:v>17.31033254712208</c:v>
                </c:pt>
                <c:pt idx="4">
                  <c:v>16.010319543118921</c:v>
                </c:pt>
                <c:pt idx="5">
                  <c:v>17.891591154527934</c:v>
                </c:pt>
                <c:pt idx="6">
                  <c:v>19.373156697076151</c:v>
                </c:pt>
                <c:pt idx="7">
                  <c:v>19.213777775238732</c:v>
                </c:pt>
                <c:pt idx="8">
                  <c:v>20.098785883133033</c:v>
                </c:pt>
                <c:pt idx="9">
                  <c:v>20.014061365145341</c:v>
                </c:pt>
                <c:pt idx="10">
                  <c:v>18.296235452437156</c:v>
                </c:pt>
                <c:pt idx="11">
                  <c:v>18.3776678177259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AA9-46DD-A486-88C077AFF383}"/>
            </c:ext>
          </c:extLst>
        </c:ser>
        <c:ser>
          <c:idx val="2"/>
          <c:order val="2"/>
          <c:tx>
            <c:strRef>
              <c:f>'f3'!$A$10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'f3'!$B$1:$M$1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Maj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'f3'!$B$10:$M$10</c:f>
              <c:numCache>
                <c:formatCode>General</c:formatCode>
                <c:ptCount val="12"/>
                <c:pt idx="0">
                  <c:v>16.091459005645373</c:v>
                </c:pt>
                <c:pt idx="1">
                  <c:v>15.370215414438071</c:v>
                </c:pt>
                <c:pt idx="2">
                  <c:v>17.669600873662421</c:v>
                </c:pt>
                <c:pt idx="3">
                  <c:v>16.219406038656768</c:v>
                </c:pt>
                <c:pt idx="4">
                  <c:v>17.089889053158235</c:v>
                </c:pt>
                <c:pt idx="5">
                  <c:v>19.240035089088419</c:v>
                </c:pt>
                <c:pt idx="6">
                  <c:v>20.541279537772073</c:v>
                </c:pt>
                <c:pt idx="7">
                  <c:v>20.524900776016096</c:v>
                </c:pt>
                <c:pt idx="8">
                  <c:v>21.656865904668862</c:v>
                </c:pt>
                <c:pt idx="9">
                  <c:v>22.314425016342632</c:v>
                </c:pt>
                <c:pt idx="10">
                  <c:v>21.536144795961576</c:v>
                </c:pt>
                <c:pt idx="11">
                  <c:v>21.032738736108762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AA9-46DD-A486-88C077AFF383}"/>
            </c:ext>
          </c:extLst>
        </c:ser>
        <c:ser>
          <c:idx val="3"/>
          <c:order val="3"/>
          <c:tx>
            <c:strRef>
              <c:f>'f3'!$A$11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6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'f3'!$B$1:$M$1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Maj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'f3'!$B$11:$M$11</c:f>
              <c:numCache>
                <c:formatCode>General</c:formatCode>
                <c:ptCount val="12"/>
                <c:pt idx="0">
                  <c:v>17.518684357912296</c:v>
                </c:pt>
                <c:pt idx="1">
                  <c:v>16.716470573152808</c:v>
                </c:pt>
                <c:pt idx="2">
                  <c:v>19.614007446763523</c:v>
                </c:pt>
                <c:pt idx="3">
                  <c:v>18.764148764590772</c:v>
                </c:pt>
                <c:pt idx="4">
                  <c:v>20.568244809815539</c:v>
                </c:pt>
                <c:pt idx="5">
                  <c:v>21.834278800718614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AA9-46DD-A486-88C077AFF3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488269488"/>
        <c:axId val="488273408"/>
      </c:barChart>
      <c:catAx>
        <c:axId val="4882694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v-SE"/>
          </a:p>
        </c:txPr>
        <c:crossAx val="488273408"/>
        <c:crosses val="autoZero"/>
        <c:auto val="1"/>
        <c:lblAlgn val="ctr"/>
        <c:lblOffset val="100"/>
        <c:noMultiLvlLbl val="0"/>
      </c:catAx>
      <c:valAx>
        <c:axId val="488273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FFFFFF">
                  <a:lumMod val="65000"/>
                </a:srgbClr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sv-SE" sz="1100" b="1"/>
                  <a:t>Recept</a:t>
                </a:r>
              </a:p>
            </c:rich>
          </c:tx>
          <c:layout>
            <c:manualLayout>
              <c:xMode val="edge"/>
              <c:yMode val="edge"/>
              <c:x val="7.3730728193407372E-3"/>
              <c:y val="6.407752862564426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sv-SE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rgbClr val="7F7F7F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v-SE"/>
          </a:p>
        </c:txPr>
        <c:crossAx val="488269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3242117565791163"/>
          <c:y val="0.16138804546149446"/>
          <c:w val="0.38127167543559387"/>
          <c:h val="5.26424287937234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900" b="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sv-S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en-US" sz="1400" dirty="0" err="1"/>
              <a:t>Öppenvårdsförsäljning</a:t>
            </a:r>
            <a:r>
              <a:rPr lang="en-US" sz="1400" dirty="0"/>
              <a:t> </a:t>
            </a:r>
            <a:r>
              <a:rPr lang="en-US" sz="1400" dirty="0" err="1"/>
              <a:t>antibiotika</a:t>
            </a:r>
            <a:r>
              <a:rPr lang="en-US" sz="1400" dirty="0"/>
              <a:t> (J01 </a:t>
            </a:r>
            <a:r>
              <a:rPr lang="en-US" sz="1400" dirty="0" err="1"/>
              <a:t>exkl</a:t>
            </a:r>
            <a:r>
              <a:rPr lang="en-US" sz="1400" dirty="0"/>
              <a:t> </a:t>
            </a:r>
            <a:r>
              <a:rPr lang="en-US" sz="1400" dirty="0" err="1"/>
              <a:t>metenamin</a:t>
            </a:r>
            <a:r>
              <a:rPr lang="en-US" sz="1400" dirty="0"/>
              <a:t>)
</a:t>
            </a:r>
            <a:r>
              <a:rPr lang="en-US" sz="1400" dirty="0" err="1"/>
              <a:t>Recept</a:t>
            </a:r>
            <a:r>
              <a:rPr lang="en-US" sz="1400" dirty="0"/>
              <a:t>/1000 </a:t>
            </a:r>
            <a:r>
              <a:rPr lang="en-US" sz="1400" dirty="0" err="1"/>
              <a:t>invånare</a:t>
            </a:r>
            <a:r>
              <a:rPr lang="en-US" sz="1400" dirty="0"/>
              <a:t>. </a:t>
            </a:r>
            <a:r>
              <a:rPr lang="en-US" sz="1400" dirty="0" err="1"/>
              <a:t>Rullande</a:t>
            </a:r>
            <a:r>
              <a:rPr lang="en-US" sz="1400" dirty="0"/>
              <a:t> 12 </a:t>
            </a:r>
            <a:r>
              <a:rPr lang="en-US" sz="1400" dirty="0" err="1"/>
              <a:t>månadersperiod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en-US" sz="1400" dirty="0" err="1" smtClean="0"/>
              <a:t>jul</a:t>
            </a:r>
            <a:r>
              <a:rPr lang="en-US" sz="1400" dirty="0" smtClean="0"/>
              <a:t> </a:t>
            </a:r>
            <a:r>
              <a:rPr lang="en-US" sz="1400" dirty="0"/>
              <a:t>- </a:t>
            </a:r>
            <a:r>
              <a:rPr lang="en-US" sz="1400" dirty="0" err="1" smtClean="0"/>
              <a:t>jun</a:t>
            </a:r>
            <a:r>
              <a:rPr lang="en-US" sz="1400" dirty="0" smtClean="0"/>
              <a:t>) </a:t>
            </a:r>
            <a:endParaRPr lang="en-US" sz="1400" i="1" dirty="0"/>
          </a:p>
        </c:rich>
      </c:tx>
      <c:layout>
        <c:manualLayout>
          <c:xMode val="edge"/>
          <c:yMode val="edge"/>
          <c:x val="0.21130155835857276"/>
          <c:y val="2.11885788606334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baseline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sv-SE"/>
        </a:p>
      </c:txPr>
    </c:title>
    <c:autoTitleDeleted val="0"/>
    <c:plotArea>
      <c:layout>
        <c:manualLayout>
          <c:layoutTarget val="inner"/>
          <c:xMode val="edge"/>
          <c:yMode val="edge"/>
          <c:x val="7.1172705384931589E-2"/>
          <c:y val="0.2284574764541796"/>
          <c:w val="0.88789014950567891"/>
          <c:h val="0.565745888270238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'f4'!$B$1</c:f>
              <c:strCache>
                <c:ptCount val="1"/>
                <c:pt idx="0">
                  <c:v>1 jul 2019 - 30 jun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'f4'!$A$2:$A$23</c:f>
              <c:strCache>
                <c:ptCount val="22"/>
                <c:pt idx="0">
                  <c:v>Skåne</c:v>
                </c:pt>
                <c:pt idx="1">
                  <c:v>Värmland</c:v>
                </c:pt>
                <c:pt idx="2">
                  <c:v>Gotland</c:v>
                </c:pt>
                <c:pt idx="3">
                  <c:v>Kronoberg</c:v>
                </c:pt>
                <c:pt idx="4">
                  <c:v>Blekinge</c:v>
                </c:pt>
                <c:pt idx="5">
                  <c:v>Kalmar</c:v>
                </c:pt>
                <c:pt idx="6">
                  <c:v>Västmanland</c:v>
                </c:pt>
                <c:pt idx="7">
                  <c:v>Halland</c:v>
                </c:pt>
                <c:pt idx="8">
                  <c:v>Örebro</c:v>
                </c:pt>
                <c:pt idx="9">
                  <c:v>Riket</c:v>
                </c:pt>
                <c:pt idx="10">
                  <c:v>Östergötland</c:v>
                </c:pt>
                <c:pt idx="11">
                  <c:v>Norrbotten</c:v>
                </c:pt>
                <c:pt idx="12">
                  <c:v>Stockholm</c:v>
                </c:pt>
                <c:pt idx="13">
                  <c:v>Södermanland</c:v>
                </c:pt>
                <c:pt idx="14">
                  <c:v>Gävleborg</c:v>
                </c:pt>
                <c:pt idx="15">
                  <c:v>Västra Götaland</c:v>
                </c:pt>
                <c:pt idx="16">
                  <c:v>Dalarna</c:v>
                </c:pt>
                <c:pt idx="17">
                  <c:v>Västernorrland</c:v>
                </c:pt>
                <c:pt idx="18">
                  <c:v>Jönköping</c:v>
                </c:pt>
                <c:pt idx="19">
                  <c:v>Uppsala</c:v>
                </c:pt>
                <c:pt idx="20">
                  <c:v>Jämtland</c:v>
                </c:pt>
                <c:pt idx="21">
                  <c:v>Västerbotten</c:v>
                </c:pt>
              </c:strCache>
            </c:strRef>
          </c:cat>
          <c:val>
            <c:numRef>
              <c:f>'f4'!$B$2:$B$23</c:f>
              <c:numCache>
                <c:formatCode>General</c:formatCode>
                <c:ptCount val="22"/>
                <c:pt idx="0">
                  <c:v>290.11261936367919</c:v>
                </c:pt>
                <c:pt idx="1">
                  <c:v>274.40211887512658</c:v>
                </c:pt>
                <c:pt idx="2">
                  <c:v>278.6583118319204</c:v>
                </c:pt>
                <c:pt idx="3">
                  <c:v>269.8132218852528</c:v>
                </c:pt>
                <c:pt idx="4">
                  <c:v>264.31337167775649</c:v>
                </c:pt>
                <c:pt idx="5">
                  <c:v>262.0494935749615</c:v>
                </c:pt>
                <c:pt idx="6">
                  <c:v>272.08758541934782</c:v>
                </c:pt>
                <c:pt idx="7">
                  <c:v>258.10548513095779</c:v>
                </c:pt>
                <c:pt idx="8">
                  <c:v>259.90059218188679</c:v>
                </c:pt>
                <c:pt idx="9">
                  <c:v>262.79947817443161</c:v>
                </c:pt>
                <c:pt idx="10">
                  <c:v>261.23803692843103</c:v>
                </c:pt>
                <c:pt idx="11">
                  <c:v>254.58929278308469</c:v>
                </c:pt>
                <c:pt idx="12">
                  <c:v>267.82680102192563</c:v>
                </c:pt>
                <c:pt idx="13">
                  <c:v>256.39577871882773</c:v>
                </c:pt>
                <c:pt idx="14">
                  <c:v>250.49933537939049</c:v>
                </c:pt>
                <c:pt idx="15">
                  <c:v>253.10899187139785</c:v>
                </c:pt>
                <c:pt idx="16">
                  <c:v>246.30685567046109</c:v>
                </c:pt>
                <c:pt idx="17">
                  <c:v>251.05259082034831</c:v>
                </c:pt>
                <c:pt idx="18">
                  <c:v>249.06009092434249</c:v>
                </c:pt>
                <c:pt idx="19">
                  <c:v>254.17173773106461</c:v>
                </c:pt>
                <c:pt idx="20">
                  <c:v>239.78289121626787</c:v>
                </c:pt>
                <c:pt idx="21">
                  <c:v>220.49710012659347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07-4DF6-B569-42CF93EAFA8A}"/>
            </c:ext>
          </c:extLst>
        </c:ser>
        <c:ser>
          <c:idx val="1"/>
          <c:order val="1"/>
          <c:tx>
            <c:strRef>
              <c:f>'f4'!$C$1</c:f>
              <c:strCache>
                <c:ptCount val="1"/>
                <c:pt idx="0">
                  <c:v>1 jul 2020 - 30 jun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'f4'!$A$2:$A$23</c:f>
              <c:strCache>
                <c:ptCount val="22"/>
                <c:pt idx="0">
                  <c:v>Skåne</c:v>
                </c:pt>
                <c:pt idx="1">
                  <c:v>Värmland</c:v>
                </c:pt>
                <c:pt idx="2">
                  <c:v>Gotland</c:v>
                </c:pt>
                <c:pt idx="3">
                  <c:v>Kronoberg</c:v>
                </c:pt>
                <c:pt idx="4">
                  <c:v>Blekinge</c:v>
                </c:pt>
                <c:pt idx="5">
                  <c:v>Kalmar</c:v>
                </c:pt>
                <c:pt idx="6">
                  <c:v>Västmanland</c:v>
                </c:pt>
                <c:pt idx="7">
                  <c:v>Halland</c:v>
                </c:pt>
                <c:pt idx="8">
                  <c:v>Örebro</c:v>
                </c:pt>
                <c:pt idx="9">
                  <c:v>Riket</c:v>
                </c:pt>
                <c:pt idx="10">
                  <c:v>Östergötland</c:v>
                </c:pt>
                <c:pt idx="11">
                  <c:v>Norrbotten</c:v>
                </c:pt>
                <c:pt idx="12">
                  <c:v>Stockholm</c:v>
                </c:pt>
                <c:pt idx="13">
                  <c:v>Södermanland</c:v>
                </c:pt>
                <c:pt idx="14">
                  <c:v>Gävleborg</c:v>
                </c:pt>
                <c:pt idx="15">
                  <c:v>Västra Götaland</c:v>
                </c:pt>
                <c:pt idx="16">
                  <c:v>Dalarna</c:v>
                </c:pt>
                <c:pt idx="17">
                  <c:v>Västernorrland</c:v>
                </c:pt>
                <c:pt idx="18">
                  <c:v>Jönköping</c:v>
                </c:pt>
                <c:pt idx="19">
                  <c:v>Uppsala</c:v>
                </c:pt>
                <c:pt idx="20">
                  <c:v>Jämtland</c:v>
                </c:pt>
                <c:pt idx="21">
                  <c:v>Västerbotten</c:v>
                </c:pt>
              </c:strCache>
            </c:strRef>
          </c:cat>
          <c:val>
            <c:numRef>
              <c:f>'f4'!$C$2:$C$23</c:f>
              <c:numCache>
                <c:formatCode>General</c:formatCode>
                <c:ptCount val="22"/>
                <c:pt idx="0">
                  <c:v>236.40141765562831</c:v>
                </c:pt>
                <c:pt idx="1">
                  <c:v>231.66657829153189</c:v>
                </c:pt>
                <c:pt idx="2">
                  <c:v>239.2389062603952</c:v>
                </c:pt>
                <c:pt idx="3">
                  <c:v>218.14172636616684</c:v>
                </c:pt>
                <c:pt idx="4">
                  <c:v>216.77270898299969</c:v>
                </c:pt>
                <c:pt idx="5">
                  <c:v>227.27937888703713</c:v>
                </c:pt>
                <c:pt idx="6">
                  <c:v>226.12677301445834</c:v>
                </c:pt>
                <c:pt idx="7">
                  <c:v>212.67238409730717</c:v>
                </c:pt>
                <c:pt idx="8">
                  <c:v>218.80756307194994</c:v>
                </c:pt>
                <c:pt idx="9">
                  <c:v>216.1561069417528</c:v>
                </c:pt>
                <c:pt idx="10">
                  <c:v>222.55639419639607</c:v>
                </c:pt>
                <c:pt idx="11">
                  <c:v>214.4350877755254</c:v>
                </c:pt>
                <c:pt idx="12">
                  <c:v>214.76176739869314</c:v>
                </c:pt>
                <c:pt idx="13">
                  <c:v>213.72006105524031</c:v>
                </c:pt>
                <c:pt idx="14">
                  <c:v>205.95682812641303</c:v>
                </c:pt>
                <c:pt idx="15">
                  <c:v>210.42663264229495</c:v>
                </c:pt>
                <c:pt idx="16">
                  <c:v>208.7070176170414</c:v>
                </c:pt>
                <c:pt idx="17">
                  <c:v>201.04353230779296</c:v>
                </c:pt>
                <c:pt idx="18">
                  <c:v>206.24640420810388</c:v>
                </c:pt>
                <c:pt idx="19">
                  <c:v>206.07166949025989</c:v>
                </c:pt>
                <c:pt idx="20">
                  <c:v>198.55895695932293</c:v>
                </c:pt>
                <c:pt idx="21">
                  <c:v>181.43649887258778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407-4DF6-B569-42CF93EAFA8A}"/>
            </c:ext>
          </c:extLst>
        </c:ser>
        <c:ser>
          <c:idx val="2"/>
          <c:order val="2"/>
          <c:tx>
            <c:strRef>
              <c:f>'f4'!$D$1</c:f>
              <c:strCache>
                <c:ptCount val="1"/>
                <c:pt idx="0">
                  <c:v>1 jul 2021 - 30 jun 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1.3888888888888889E-3"/>
                  <c:y val="-5.87402483093677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388888888888787E-3"/>
                  <c:y val="-8.81103724640516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-8.81103724640521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0185067526415994E-16"/>
                  <c:y val="-8.81103724640516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0"/>
                  <c:y val="1.7622074492810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0"/>
                  <c:y val="1.7622190123220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8812445319335082E-2"/>
                      <c:h val="4.0721792770879263E-2"/>
                    </c:manualLayout>
                  </c15:layout>
                </c:ext>
              </c:extLst>
            </c:dLbl>
            <c:dLbl>
              <c:idx val="15"/>
              <c:layout>
                <c:manualLayout>
                  <c:x val="0"/>
                  <c:y val="1.4685062077341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'f4'!$A$2:$A$23</c:f>
              <c:strCache>
                <c:ptCount val="22"/>
                <c:pt idx="0">
                  <c:v>Skåne</c:v>
                </c:pt>
                <c:pt idx="1">
                  <c:v>Värmland</c:v>
                </c:pt>
                <c:pt idx="2">
                  <c:v>Gotland</c:v>
                </c:pt>
                <c:pt idx="3">
                  <c:v>Kronoberg</c:v>
                </c:pt>
                <c:pt idx="4">
                  <c:v>Blekinge</c:v>
                </c:pt>
                <c:pt idx="5">
                  <c:v>Kalmar</c:v>
                </c:pt>
                <c:pt idx="6">
                  <c:v>Västmanland</c:v>
                </c:pt>
                <c:pt idx="7">
                  <c:v>Halland</c:v>
                </c:pt>
                <c:pt idx="8">
                  <c:v>Örebro</c:v>
                </c:pt>
                <c:pt idx="9">
                  <c:v>Riket</c:v>
                </c:pt>
                <c:pt idx="10">
                  <c:v>Östergötland</c:v>
                </c:pt>
                <c:pt idx="11">
                  <c:v>Norrbotten</c:v>
                </c:pt>
                <c:pt idx="12">
                  <c:v>Stockholm</c:v>
                </c:pt>
                <c:pt idx="13">
                  <c:v>Södermanland</c:v>
                </c:pt>
                <c:pt idx="14">
                  <c:v>Gävleborg</c:v>
                </c:pt>
                <c:pt idx="15">
                  <c:v>Västra Götaland</c:v>
                </c:pt>
                <c:pt idx="16">
                  <c:v>Dalarna</c:v>
                </c:pt>
                <c:pt idx="17">
                  <c:v>Västernorrland</c:v>
                </c:pt>
                <c:pt idx="18">
                  <c:v>Jönköping</c:v>
                </c:pt>
                <c:pt idx="19">
                  <c:v>Uppsala</c:v>
                </c:pt>
                <c:pt idx="20">
                  <c:v>Jämtland</c:v>
                </c:pt>
                <c:pt idx="21">
                  <c:v>Västerbotten</c:v>
                </c:pt>
              </c:strCache>
            </c:strRef>
          </c:cat>
          <c:val>
            <c:numRef>
              <c:f>'f4'!$D$2:$D$23</c:f>
              <c:numCache>
                <c:formatCode>General</c:formatCode>
                <c:ptCount val="22"/>
                <c:pt idx="0">
                  <c:v>269.77057596662922</c:v>
                </c:pt>
                <c:pt idx="1">
                  <c:v>264.64356841198321</c:v>
                </c:pt>
                <c:pt idx="2">
                  <c:v>261.33997803314702</c:v>
                </c:pt>
                <c:pt idx="3">
                  <c:v>253.78676108980034</c:v>
                </c:pt>
                <c:pt idx="4">
                  <c:v>253.11916042205402</c:v>
                </c:pt>
                <c:pt idx="5">
                  <c:v>251.34014362293922</c:v>
                </c:pt>
                <c:pt idx="6">
                  <c:v>249.21944172608229</c:v>
                </c:pt>
                <c:pt idx="7">
                  <c:v>247.39083537354185</c:v>
                </c:pt>
                <c:pt idx="8">
                  <c:v>244.71954940154893</c:v>
                </c:pt>
                <c:pt idx="9">
                  <c:v>241.73289275516282</c:v>
                </c:pt>
                <c:pt idx="10">
                  <c:v>241.43077342326231</c:v>
                </c:pt>
                <c:pt idx="11">
                  <c:v>239.30987252345881</c:v>
                </c:pt>
                <c:pt idx="12">
                  <c:v>239.08768812064233</c:v>
                </c:pt>
                <c:pt idx="13">
                  <c:v>236.56647923631797</c:v>
                </c:pt>
                <c:pt idx="14">
                  <c:v>235.60727950042917</c:v>
                </c:pt>
                <c:pt idx="15">
                  <c:v>234.93818125132174</c:v>
                </c:pt>
                <c:pt idx="16">
                  <c:v>227.18777198694809</c:v>
                </c:pt>
                <c:pt idx="17">
                  <c:v>224.46179865925723</c:v>
                </c:pt>
                <c:pt idx="18">
                  <c:v>224.40228407035286</c:v>
                </c:pt>
                <c:pt idx="19">
                  <c:v>222.8663429748928</c:v>
                </c:pt>
                <c:pt idx="20">
                  <c:v>215.08625259363595</c:v>
                </c:pt>
                <c:pt idx="21">
                  <c:v>203.44693203381374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407-4DF6-B569-42CF93EAF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489178736"/>
        <c:axId val="489184224"/>
      </c:barChart>
      <c:lineChart>
        <c:grouping val="standard"/>
        <c:varyColors val="0"/>
        <c:ser>
          <c:idx val="3"/>
          <c:order val="3"/>
          <c:tx>
            <c:strRef>
              <c:f>'f4'!$E$1</c:f>
              <c:strCache>
                <c:ptCount val="1"/>
                <c:pt idx="0">
                  <c:v>250-målet</c:v>
                </c:pt>
              </c:strCache>
            </c:strRef>
          </c:tx>
          <c:spPr>
            <a:ln w="22225" cap="rnd" cmpd="sng" algn="ctr">
              <a:solidFill>
                <a:sysClr val="windowText" lastClr="0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'f4'!$A$2:$A$23</c:f>
              <c:strCache>
                <c:ptCount val="22"/>
                <c:pt idx="0">
                  <c:v>Skåne</c:v>
                </c:pt>
                <c:pt idx="1">
                  <c:v>Värmland</c:v>
                </c:pt>
                <c:pt idx="2">
                  <c:v>Gotland</c:v>
                </c:pt>
                <c:pt idx="3">
                  <c:v>Kronoberg</c:v>
                </c:pt>
                <c:pt idx="4">
                  <c:v>Blekinge</c:v>
                </c:pt>
                <c:pt idx="5">
                  <c:v>Kalmar</c:v>
                </c:pt>
                <c:pt idx="6">
                  <c:v>Västmanland</c:v>
                </c:pt>
                <c:pt idx="7">
                  <c:v>Halland</c:v>
                </c:pt>
                <c:pt idx="8">
                  <c:v>Örebro</c:v>
                </c:pt>
                <c:pt idx="9">
                  <c:v>Riket</c:v>
                </c:pt>
                <c:pt idx="10">
                  <c:v>Östergötland</c:v>
                </c:pt>
                <c:pt idx="11">
                  <c:v>Norrbotten</c:v>
                </c:pt>
                <c:pt idx="12">
                  <c:v>Stockholm</c:v>
                </c:pt>
                <c:pt idx="13">
                  <c:v>Södermanland</c:v>
                </c:pt>
                <c:pt idx="14">
                  <c:v>Gävleborg</c:v>
                </c:pt>
                <c:pt idx="15">
                  <c:v>Västra Götaland</c:v>
                </c:pt>
                <c:pt idx="16">
                  <c:v>Dalarna</c:v>
                </c:pt>
                <c:pt idx="17">
                  <c:v>Västernorrland</c:v>
                </c:pt>
                <c:pt idx="18">
                  <c:v>Jönköping</c:v>
                </c:pt>
                <c:pt idx="19">
                  <c:v>Uppsala</c:v>
                </c:pt>
                <c:pt idx="20">
                  <c:v>Jämtland</c:v>
                </c:pt>
                <c:pt idx="21">
                  <c:v>Västerbotten</c:v>
                </c:pt>
              </c:strCache>
            </c:strRef>
          </c:cat>
          <c:val>
            <c:numRef>
              <c:f>'f4'!$E$2:$E$23</c:f>
              <c:numCache>
                <c:formatCode>General</c:formatCode>
                <c:ptCount val="22"/>
                <c:pt idx="0">
                  <c:v>250</c:v>
                </c:pt>
                <c:pt idx="1">
                  <c:v>250</c:v>
                </c:pt>
                <c:pt idx="2">
                  <c:v>250</c:v>
                </c:pt>
                <c:pt idx="3">
                  <c:v>250</c:v>
                </c:pt>
                <c:pt idx="4">
                  <c:v>250</c:v>
                </c:pt>
                <c:pt idx="5">
                  <c:v>250</c:v>
                </c:pt>
                <c:pt idx="6">
                  <c:v>250</c:v>
                </c:pt>
                <c:pt idx="7">
                  <c:v>250</c:v>
                </c:pt>
                <c:pt idx="8">
                  <c:v>250</c:v>
                </c:pt>
                <c:pt idx="9">
                  <c:v>250</c:v>
                </c:pt>
                <c:pt idx="10">
                  <c:v>250</c:v>
                </c:pt>
                <c:pt idx="11">
                  <c:v>250</c:v>
                </c:pt>
                <c:pt idx="12">
                  <c:v>250</c:v>
                </c:pt>
                <c:pt idx="13">
                  <c:v>250</c:v>
                </c:pt>
                <c:pt idx="14">
                  <c:v>250</c:v>
                </c:pt>
                <c:pt idx="15">
                  <c:v>250</c:v>
                </c:pt>
                <c:pt idx="16">
                  <c:v>250</c:v>
                </c:pt>
                <c:pt idx="17">
                  <c:v>250</c:v>
                </c:pt>
                <c:pt idx="18">
                  <c:v>250</c:v>
                </c:pt>
                <c:pt idx="19">
                  <c:v>250</c:v>
                </c:pt>
                <c:pt idx="20">
                  <c:v>250</c:v>
                </c:pt>
                <c:pt idx="21">
                  <c:v>250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E407-4DF6-B569-42CF93EAF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9178736"/>
        <c:axId val="489184224"/>
      </c:lineChart>
      <c:catAx>
        <c:axId val="489178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v-SE"/>
          </a:p>
        </c:txPr>
        <c:crossAx val="489184224"/>
        <c:crosses val="autoZero"/>
        <c:auto val="1"/>
        <c:lblAlgn val="ctr"/>
        <c:lblOffset val="100"/>
        <c:noMultiLvlLbl val="0"/>
      </c:catAx>
      <c:valAx>
        <c:axId val="489184224"/>
        <c:scaling>
          <c:orientation val="minMax"/>
          <c:max val="300"/>
        </c:scaling>
        <c:delete val="0"/>
        <c:axPos val="l"/>
        <c:majorGridlines>
          <c:spPr>
            <a:ln w="9525" cap="flat" cmpd="sng" algn="ctr">
              <a:solidFill>
                <a:srgbClr val="FFFFFF">
                  <a:lumMod val="65000"/>
                </a:srgbClr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sv-SE" sz="1100" b="1"/>
                  <a:t>Recept</a:t>
                </a:r>
              </a:p>
            </c:rich>
          </c:tx>
          <c:layout>
            <c:manualLayout>
              <c:xMode val="edge"/>
              <c:yMode val="edge"/>
              <c:x val="1.4044947506561678E-2"/>
              <c:y val="0.149158603758173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sv-SE"/>
          </a:p>
        </c:txPr>
        <c:crossAx val="489178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3"/>
        <c:delete val="1"/>
      </c:legendEntry>
      <c:layout>
        <c:manualLayout>
          <c:xMode val="edge"/>
          <c:yMode val="edge"/>
          <c:x val="0.10780861767279089"/>
          <c:y val="0.17935350186293611"/>
          <c:w val="0.80328521434820654"/>
          <c:h val="3.88326748843532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900" b="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5F691-4DA6-4E7E-88E0-0B0E5F6DDD4C}" type="datetimeFigureOut">
              <a:rPr lang="sv-SE" smtClean="0"/>
              <a:t>2022-08-11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CB7F7-2DE7-442F-B621-87F2D8E04FE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5747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 för 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12"/>
          <p:cNvSpPr txBox="1">
            <a:spLocks/>
          </p:cNvSpPr>
          <p:nvPr userDrawn="1"/>
        </p:nvSpPr>
        <p:spPr>
          <a:xfrm>
            <a:off x="1046759" y="1884385"/>
            <a:ext cx="3551646" cy="1027480"/>
          </a:xfrm>
          <a:prstGeom prst="rect">
            <a:avLst/>
          </a:prstGeom>
        </p:spPr>
        <p:txBody>
          <a:bodyPr/>
          <a:lstStyle>
            <a:lvl1pPr marL="285750" indent="-285750" algn="l" defTabSz="762000" rtl="0" eaLnBrk="1" fontAlgn="base" hangingPunct="1">
              <a:spcBef>
                <a:spcPct val="10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6575" indent="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80975" indent="-180975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90700" indent="-1762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charset="0"/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4238" indent="-873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84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6pPr>
            <a:lvl7pPr marL="28956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7pPr>
            <a:lvl8pPr marL="33528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8pPr>
            <a:lvl9pPr marL="38100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v-SE" sz="1400" b="1" kern="0" dirty="0" smtClean="0">
                <a:solidFill>
                  <a:srgbClr val="155697"/>
                </a:solidFill>
              </a:rPr>
              <a:t>Skapa ny sida</a:t>
            </a:r>
          </a:p>
          <a:p>
            <a:pPr marL="285750" indent="-285750">
              <a:spcBef>
                <a:spcPts val="160"/>
              </a:spcBef>
            </a:pPr>
            <a:r>
              <a:rPr lang="sv-SE" sz="1200" b="0" u="none" kern="0" dirty="0" smtClean="0"/>
              <a:t>I menyn </a:t>
            </a:r>
            <a:r>
              <a:rPr lang="sv-SE" sz="1200" b="1" u="none" kern="0" dirty="0" smtClean="0"/>
              <a:t>Start</a:t>
            </a:r>
            <a:r>
              <a:rPr lang="sv-SE" sz="1200" b="1" u="none" kern="0" baseline="0" dirty="0" smtClean="0"/>
              <a:t> </a:t>
            </a:r>
            <a:r>
              <a:rPr lang="sv-SE" sz="1200" b="0" u="none" kern="0" baseline="0" dirty="0" smtClean="0"/>
              <a:t>hittar du</a:t>
            </a:r>
            <a:r>
              <a:rPr lang="sv-SE" sz="1200" b="1" u="none" kern="0" baseline="0" dirty="0" smtClean="0"/>
              <a:t> </a:t>
            </a:r>
            <a:r>
              <a:rPr lang="sv-SE" sz="1200" b="0" i="1" u="none" kern="0" baseline="0" dirty="0" smtClean="0"/>
              <a:t>Ny bild</a:t>
            </a:r>
            <a:r>
              <a:rPr lang="sv-SE" sz="1200" b="0" u="none" kern="0" baseline="0" dirty="0" smtClean="0"/>
              <a:t>.</a:t>
            </a:r>
            <a:r>
              <a:rPr lang="sv-SE" sz="1200" b="0" u="none" kern="0" dirty="0" smtClean="0"/>
              <a:t> </a:t>
            </a:r>
          </a:p>
          <a:p>
            <a:pPr marL="285750" indent="-285750">
              <a:spcBef>
                <a:spcPts val="160"/>
              </a:spcBef>
            </a:pPr>
            <a:r>
              <a:rPr lang="sv-SE" sz="1200" i="0" u="none" kern="0" dirty="0" smtClean="0"/>
              <a:t>Klicka på pilen</a:t>
            </a:r>
            <a:r>
              <a:rPr lang="sv-SE" sz="1200" i="0" u="none" kern="0" baseline="0" dirty="0" smtClean="0"/>
              <a:t> och välj den </a:t>
            </a:r>
            <a:r>
              <a:rPr lang="sv-SE" sz="1200" i="0" u="none" kern="0" baseline="0" dirty="0" err="1" smtClean="0"/>
              <a:t>sidmall</a:t>
            </a:r>
            <a:r>
              <a:rPr lang="sv-SE" sz="1200" i="0" u="none" kern="0" baseline="0" dirty="0" smtClean="0"/>
              <a:t> du behöver.</a:t>
            </a:r>
            <a:endParaRPr lang="sv-SE" sz="1400" i="0" u="none" kern="0" baseline="0" dirty="0" smtClean="0"/>
          </a:p>
          <a:p>
            <a:endParaRPr lang="sv-SE" sz="1400" i="0" u="none" kern="0" baseline="0" dirty="0" smtClean="0"/>
          </a:p>
          <a:p>
            <a:endParaRPr lang="sv-SE" sz="1400" i="0" u="none" kern="0" baseline="0" dirty="0" smtClean="0"/>
          </a:p>
          <a:p>
            <a:endParaRPr lang="sv-SE" sz="1400" i="0" u="none" kern="0" baseline="0" dirty="0" smtClean="0"/>
          </a:p>
          <a:p>
            <a:pPr marL="228600" marR="0" indent="-228600" algn="l" defTabSz="762000" rtl="0" eaLnBrk="1" fontAlgn="base" latinLnBrk="0" hangingPunct="1">
              <a:lnSpc>
                <a:spcPct val="100000"/>
              </a:lnSpc>
              <a:spcBef>
                <a:spcPts val="160"/>
              </a:spcBef>
              <a:spcAft>
                <a:spcPct val="0"/>
              </a:spcAft>
              <a:buClr>
                <a:schemeClr val="tx2"/>
              </a:buClr>
              <a:buSzTx/>
              <a:buFont typeface="+mj-lt"/>
              <a:buAutoNum type="arabicPeriod"/>
              <a:tabLst/>
              <a:defRPr/>
            </a:pPr>
            <a:endParaRPr lang="sv-SE" sz="1200" kern="0" dirty="0" smtClean="0"/>
          </a:p>
          <a:p>
            <a:pPr marL="0" indent="0">
              <a:buNone/>
            </a:pPr>
            <a:endParaRPr lang="sv-SE" sz="1200" kern="0" dirty="0" smtClean="0"/>
          </a:p>
          <a:p>
            <a:pPr marL="0" indent="0">
              <a:buNone/>
            </a:pPr>
            <a:endParaRPr lang="sv-SE" sz="1200" kern="0" dirty="0" smtClean="0"/>
          </a:p>
          <a:p>
            <a:pPr marL="0" indent="0">
              <a:buNone/>
            </a:pPr>
            <a:endParaRPr lang="sv-SE" sz="1200" kern="0" dirty="0" smtClean="0"/>
          </a:p>
          <a:p>
            <a:pPr marL="0" indent="0">
              <a:buNone/>
            </a:pPr>
            <a:endParaRPr lang="sv-SE" sz="1200" kern="0" dirty="0"/>
          </a:p>
          <a:p>
            <a:endParaRPr lang="sv-SE" sz="1400" kern="0" dirty="0" smtClean="0"/>
          </a:p>
        </p:txBody>
      </p:sp>
      <p:sp>
        <p:nvSpPr>
          <p:cNvPr id="5" name="Rubrik 8"/>
          <p:cNvSpPr txBox="1">
            <a:spLocks/>
          </p:cNvSpPr>
          <p:nvPr userDrawn="1"/>
        </p:nvSpPr>
        <p:spPr>
          <a:xfrm>
            <a:off x="1034250" y="581288"/>
            <a:ext cx="5619750" cy="465534"/>
          </a:xfrm>
          <a:prstGeom prst="rect">
            <a:avLst/>
          </a:prstGeom>
        </p:spPr>
        <p:txBody>
          <a:bodyPr/>
          <a:lstStyle>
            <a:lvl1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2pPr>
            <a:lvl3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3pPr>
            <a:lvl4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4pPr>
            <a:lvl5pPr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5pPr>
            <a:lvl6pPr marL="4572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6pPr>
            <a:lvl7pPr marL="9144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7pPr>
            <a:lvl8pPr marL="13716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8pPr>
            <a:lvl9pPr marL="1828800" algn="l" defTabSz="762000" rtl="0" eaLnBrk="1" fontAlgn="base" hangingPunct="1">
              <a:spcBef>
                <a:spcPct val="0"/>
              </a:spcBef>
              <a:spcAft>
                <a:spcPct val="0"/>
              </a:spcAft>
              <a:defRPr sz="3400">
                <a:solidFill>
                  <a:srgbClr val="0D68B0"/>
                </a:solidFill>
                <a:latin typeface="Arial" charset="0"/>
              </a:defRPr>
            </a:lvl9pPr>
          </a:lstStyle>
          <a:p>
            <a:r>
              <a:rPr lang="sv-SE" kern="0" dirty="0" smtClean="0"/>
              <a:t>Våra nya mallar</a:t>
            </a:r>
            <a:endParaRPr lang="sv-SE" kern="0" dirty="0"/>
          </a:p>
        </p:txBody>
      </p:sp>
      <p:grpSp>
        <p:nvGrpSpPr>
          <p:cNvPr id="17" name="Grupp 16"/>
          <p:cNvGrpSpPr/>
          <p:nvPr userDrawn="1"/>
        </p:nvGrpSpPr>
        <p:grpSpPr>
          <a:xfrm>
            <a:off x="1153326" y="2947015"/>
            <a:ext cx="1761936" cy="992330"/>
            <a:chOff x="1545535" y="1656085"/>
            <a:chExt cx="1990725" cy="1085850"/>
          </a:xfrm>
        </p:grpSpPr>
        <p:pic>
          <p:nvPicPr>
            <p:cNvPr id="6" name="Bildobjekt 5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5535" y="1656085"/>
              <a:ext cx="1990725" cy="10858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" name="Ellips 1"/>
            <p:cNvSpPr/>
            <p:nvPr userDrawn="1"/>
          </p:nvSpPr>
          <p:spPr bwMode="auto">
            <a:xfrm>
              <a:off x="2647464" y="2404704"/>
              <a:ext cx="152380" cy="152380"/>
            </a:xfrm>
            <a:prstGeom prst="ellipse">
              <a:avLst/>
            </a:prstGeom>
            <a:noFill/>
            <a:ln w="12700" cap="flat" cmpd="sng" algn="ctr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49" name="Grupp 48"/>
          <p:cNvGrpSpPr/>
          <p:nvPr userDrawn="1"/>
        </p:nvGrpSpPr>
        <p:grpSpPr>
          <a:xfrm>
            <a:off x="4584348" y="2911864"/>
            <a:ext cx="1761936" cy="999291"/>
            <a:chOff x="1563890" y="3912629"/>
            <a:chExt cx="1990725" cy="1085850"/>
          </a:xfrm>
        </p:grpSpPr>
        <p:pic>
          <p:nvPicPr>
            <p:cNvPr id="30" name="Bildobjekt 29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3890" y="3912629"/>
              <a:ext cx="1990725" cy="108585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4" name="Rektangel 43"/>
            <p:cNvSpPr/>
            <p:nvPr userDrawn="1"/>
          </p:nvSpPr>
          <p:spPr bwMode="auto">
            <a:xfrm>
              <a:off x="2802016" y="4183582"/>
              <a:ext cx="736413" cy="215328"/>
            </a:xfrm>
            <a:prstGeom prst="rect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sz="2600" b="0" i="0" u="none" strike="noStrike" cap="none" normalizeH="0" baseline="0" smtClean="0">
                <a:ln>
                  <a:noFill/>
                </a:ln>
                <a:noFill/>
                <a:effectLst/>
                <a:latin typeface="Arial" charset="0"/>
              </a:endParaRPr>
            </a:p>
          </p:txBody>
        </p:sp>
      </p:grpSp>
      <p:sp>
        <p:nvSpPr>
          <p:cNvPr id="15" name="Rektangel 14"/>
          <p:cNvSpPr/>
          <p:nvPr userDrawn="1"/>
        </p:nvSpPr>
        <p:spPr>
          <a:xfrm>
            <a:off x="4501299" y="1884384"/>
            <a:ext cx="4572000" cy="91307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v-SE" sz="1400" b="1" kern="0" dirty="0" smtClean="0">
                <a:solidFill>
                  <a:srgbClr val="155697"/>
                </a:solidFill>
              </a:rPr>
              <a:t>Ändra mall på en befintlig sida</a:t>
            </a:r>
          </a:p>
          <a:p>
            <a:pPr marL="171450" indent="-171450">
              <a:spcBef>
                <a:spcPts val="160"/>
              </a:spcBef>
              <a:buFont typeface="Arial" panose="020B0604020202020204" pitchFamily="34" charset="0"/>
              <a:buChar char="•"/>
            </a:pPr>
            <a:r>
              <a:rPr lang="sv-SE" sz="1200" b="0" u="none" kern="0" dirty="0" smtClean="0"/>
              <a:t>Markera den sida i presentationen som du </a:t>
            </a:r>
            <a:br>
              <a:rPr lang="sv-SE" sz="1200" b="0" u="none" kern="0" dirty="0" smtClean="0"/>
            </a:br>
            <a:r>
              <a:rPr lang="sv-SE" sz="1200" b="0" u="none" kern="0" dirty="0" smtClean="0"/>
              <a:t>vill byta </a:t>
            </a:r>
            <a:r>
              <a:rPr lang="sv-SE" sz="1200" b="0" u="none" kern="0" dirty="0" err="1" smtClean="0"/>
              <a:t>sidmall</a:t>
            </a:r>
            <a:r>
              <a:rPr lang="sv-SE" sz="1200" b="0" u="none" kern="0" dirty="0" smtClean="0"/>
              <a:t> på. </a:t>
            </a:r>
          </a:p>
          <a:p>
            <a:pPr marL="171450" marR="0" indent="-171450" algn="l" defTabSz="762000" rtl="0" eaLnBrk="1" fontAlgn="base" latinLnBrk="0" hangingPunct="1">
              <a:lnSpc>
                <a:spcPct val="100000"/>
              </a:lnSpc>
              <a:spcBef>
                <a:spcPts val="160"/>
              </a:spcBef>
              <a:spcAft>
                <a:spcPct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b="0" u="none" kern="0" dirty="0" smtClean="0"/>
              <a:t>Gå</a:t>
            </a:r>
            <a:r>
              <a:rPr lang="sv-SE" sz="1200" b="0" u="none" kern="0" baseline="0" dirty="0" smtClean="0"/>
              <a:t> upp till menyn </a:t>
            </a:r>
            <a:r>
              <a:rPr lang="sv-SE" sz="1200" b="1" u="none" kern="0" dirty="0" smtClean="0"/>
              <a:t>Start</a:t>
            </a:r>
            <a:r>
              <a:rPr lang="sv-SE" sz="1200" b="1" u="none" kern="0" baseline="0" dirty="0" smtClean="0"/>
              <a:t> </a:t>
            </a:r>
            <a:r>
              <a:rPr lang="sv-SE" sz="1200" b="0" u="none" kern="0" baseline="0" dirty="0" smtClean="0"/>
              <a:t>och välj</a:t>
            </a:r>
            <a:r>
              <a:rPr lang="sv-SE" sz="1200" b="1" u="none" kern="0" baseline="0" dirty="0" smtClean="0"/>
              <a:t> </a:t>
            </a:r>
            <a:r>
              <a:rPr lang="sv-SE" sz="1200" b="0" i="1" u="none" kern="0" baseline="0" dirty="0" smtClean="0"/>
              <a:t>Layout</a:t>
            </a:r>
            <a:r>
              <a:rPr lang="sv-SE" sz="1200" b="0" u="none" kern="0" baseline="0" dirty="0" smtClean="0"/>
              <a:t>.</a:t>
            </a:r>
            <a:r>
              <a:rPr lang="sv-SE" sz="1200" b="0" u="none" kern="0" dirty="0" smtClean="0"/>
              <a:t> </a:t>
            </a:r>
          </a:p>
        </p:txBody>
      </p:sp>
      <p:sp>
        <p:nvSpPr>
          <p:cNvPr id="11" name="Platshållare för text 12"/>
          <p:cNvSpPr txBox="1">
            <a:spLocks/>
          </p:cNvSpPr>
          <p:nvPr userDrawn="1"/>
        </p:nvSpPr>
        <p:spPr>
          <a:xfrm>
            <a:off x="1051491" y="1139021"/>
            <a:ext cx="6419585" cy="691441"/>
          </a:xfrm>
          <a:prstGeom prst="rect">
            <a:avLst/>
          </a:prstGeom>
        </p:spPr>
        <p:txBody>
          <a:bodyPr/>
          <a:lstStyle>
            <a:lvl1pPr marL="285750" indent="-285750" algn="l" defTabSz="762000" rtl="0" eaLnBrk="1" fontAlgn="base" hangingPunct="1">
              <a:spcBef>
                <a:spcPct val="10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36575" indent="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Arial" charset="0"/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80975" indent="-180975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90700" indent="-1762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charset="0"/>
              <a:buChar char="–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54238" indent="-87313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Arial" charset="0"/>
              <a:buChar char="•"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84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6pPr>
            <a:lvl7pPr marL="28956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7pPr>
            <a:lvl8pPr marL="33528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8pPr>
            <a:lvl9pPr marL="3810000" indent="-228600" algn="l" defTabSz="762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 sz="16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spcBef>
                <a:spcPts val="160"/>
              </a:spcBef>
              <a:buNone/>
            </a:pPr>
            <a:r>
              <a:rPr lang="sv-SE" sz="1200" b="1" i="0" u="none" kern="0" baseline="0" dirty="0" smtClean="0"/>
              <a:t>Det finns två gemensamma powerpointmallar för organisationen, en blå och en vit. Du hittar båda i VIS. Avsändaren är Region Norrbotten, oavsett vilken division vi tillhör. Använd de befintliga sidmallarna (layout) så långt det är möjligt.</a:t>
            </a:r>
            <a:endParaRPr lang="sv-SE" sz="1400" i="0" u="none" kern="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851852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8467"/>
            <a:ext cx="9144000" cy="51519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132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Helbild med text ovanp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1519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2001" y="734616"/>
            <a:ext cx="3590925" cy="2065734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368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233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itel &amp; presentatö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1319002" y="1084333"/>
            <a:ext cx="6497905" cy="1011503"/>
          </a:xfrm>
          <a:prstGeom prst="rect">
            <a:avLst/>
          </a:prstGeom>
        </p:spPr>
        <p:txBody>
          <a:bodyPr anchor="b"/>
          <a:lstStyle>
            <a:lvl1pPr algn="ctr">
              <a:defRPr sz="3200" b="1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8" name="Platshållare för text 12"/>
          <p:cNvSpPr>
            <a:spLocks noGrp="1"/>
          </p:cNvSpPr>
          <p:nvPr>
            <p:ph type="body" sz="quarter" idx="14"/>
          </p:nvPr>
        </p:nvSpPr>
        <p:spPr>
          <a:xfrm>
            <a:off x="1319002" y="2127489"/>
            <a:ext cx="6505997" cy="68853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293923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8"/>
          <p:cNvSpPr>
            <a:spLocks noGrp="1"/>
          </p:cNvSpPr>
          <p:nvPr>
            <p:ph type="title"/>
          </p:nvPr>
        </p:nvSpPr>
        <p:spPr>
          <a:xfrm>
            <a:off x="1592722" y="384370"/>
            <a:ext cx="5978095" cy="834016"/>
          </a:xfrm>
          <a:prstGeom prst="rect">
            <a:avLst/>
          </a:prstGeom>
        </p:spPr>
        <p:txBody>
          <a:bodyPr anchor="b" anchorCtr="0"/>
          <a:lstStyle>
            <a:lvl1pPr>
              <a:defRPr sz="2400" b="1" baseline="0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6" name="Platshållare för innehåll 2"/>
          <p:cNvSpPr>
            <a:spLocks noGrp="1"/>
          </p:cNvSpPr>
          <p:nvPr>
            <p:ph sz="half" idx="1"/>
          </p:nvPr>
        </p:nvSpPr>
        <p:spPr>
          <a:xfrm>
            <a:off x="1592722" y="1314954"/>
            <a:ext cx="5978096" cy="3049084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44556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ra figur elle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4534" y="355600"/>
            <a:ext cx="6917266" cy="40084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None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736789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igur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8"/>
          <p:cNvSpPr>
            <a:spLocks noGrp="1"/>
          </p:cNvSpPr>
          <p:nvPr>
            <p:ph type="title"/>
          </p:nvPr>
        </p:nvSpPr>
        <p:spPr>
          <a:xfrm>
            <a:off x="5494493" y="439043"/>
            <a:ext cx="3197701" cy="607580"/>
          </a:xfrm>
          <a:prstGeom prst="rect">
            <a:avLst/>
          </a:prstGeom>
        </p:spPr>
        <p:txBody>
          <a:bodyPr anchor="b" anchorCtr="0"/>
          <a:lstStyle>
            <a:lvl1pPr>
              <a:defRPr sz="2000" b="1" baseline="0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innehåll 2"/>
          <p:cNvSpPr>
            <a:spLocks noGrp="1"/>
          </p:cNvSpPr>
          <p:nvPr>
            <p:ph sz="half" idx="1"/>
          </p:nvPr>
        </p:nvSpPr>
        <p:spPr>
          <a:xfrm>
            <a:off x="525982" y="440267"/>
            <a:ext cx="4879497" cy="392377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600" baseline="0">
                <a:latin typeface="+mn-lt"/>
              </a:defRPr>
            </a:lvl1pPr>
            <a:lvl2pPr marL="536575" indent="0">
              <a:buNone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0"/>
          </p:nvPr>
        </p:nvSpPr>
        <p:spPr>
          <a:xfrm>
            <a:off x="5494492" y="1065562"/>
            <a:ext cx="3212538" cy="3298475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961013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Foto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495300" y="2585971"/>
            <a:ext cx="200977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sv-SE" sz="1100" dirty="0" smtClean="0"/>
              <a:t>OBS! Om du behöver justera bilden inom ramen – dubbelklicka på bilden och välj verktyget ”Beskär” som dyker upp i menyn.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8500" y="258945"/>
            <a:ext cx="5295900" cy="825388"/>
          </a:xfrm>
          <a:prstGeom prst="rect">
            <a:avLst/>
          </a:prstGeom>
        </p:spPr>
        <p:txBody>
          <a:bodyPr anchor="b"/>
          <a:lstStyle>
            <a:lvl1pPr>
              <a:defRPr sz="2400" b="1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2857500" cy="514350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0"/>
          </p:nvPr>
        </p:nvSpPr>
        <p:spPr>
          <a:xfrm>
            <a:off x="3234389" y="1168401"/>
            <a:ext cx="5300190" cy="3195638"/>
          </a:xfrm>
          <a:prstGeom prst="rect">
            <a:avLst/>
          </a:prstGeom>
        </p:spPr>
        <p:txBody>
          <a:bodyPr/>
          <a:lstStyle>
            <a:lvl1pPr marL="285750" indent="-285750">
              <a:lnSpc>
                <a:spcPct val="11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>
                <a:latin typeface="+mn-lt"/>
              </a:defRPr>
            </a:lvl1pPr>
            <a:lvl2pPr marL="822325" indent="-285750">
              <a:buFont typeface="Arial" panose="020B0604020202020204" pitchFamily="34" charset="0"/>
              <a:buChar char="•"/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25769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72448" y="348300"/>
            <a:ext cx="7550022" cy="742660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 b="1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683211" y="1257840"/>
            <a:ext cx="3557174" cy="309439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 flipH="1">
            <a:off x="4434107" y="1284703"/>
            <a:ext cx="22878" cy="305677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rgbClr val="6A6C63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Content Placeholder 2"/>
          <p:cNvSpPr>
            <a:spLocks noGrp="1"/>
          </p:cNvSpPr>
          <p:nvPr>
            <p:ph sz="half" idx="10"/>
          </p:nvPr>
        </p:nvSpPr>
        <p:spPr>
          <a:xfrm>
            <a:off x="4665297" y="1257840"/>
            <a:ext cx="3557174" cy="3094396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23931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Jämförels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72448" y="247552"/>
            <a:ext cx="7560784" cy="774953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FontTx/>
              <a:buNone/>
              <a:defRPr sz="2400" b="1">
                <a:solidFill>
                  <a:srgbClr val="0070C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683210" y="1647196"/>
            <a:ext cx="3664797" cy="26994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1"/>
          </p:nvPr>
        </p:nvSpPr>
        <p:spPr>
          <a:xfrm>
            <a:off x="669464" y="1043308"/>
            <a:ext cx="3702264" cy="4810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555069" y="1648910"/>
            <a:ext cx="3690650" cy="2699453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4564979" y="1045022"/>
            <a:ext cx="3680739" cy="4810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cxnSp>
        <p:nvCxnSpPr>
          <p:cNvPr id="9" name="Rak 8"/>
          <p:cNvCxnSpPr/>
          <p:nvPr userDrawn="1"/>
        </p:nvCxnSpPr>
        <p:spPr bwMode="auto">
          <a:xfrm>
            <a:off x="677333" y="1591733"/>
            <a:ext cx="3691467" cy="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Rak 9"/>
          <p:cNvCxnSpPr/>
          <p:nvPr userDrawn="1"/>
        </p:nvCxnSpPr>
        <p:spPr bwMode="auto">
          <a:xfrm>
            <a:off x="4555068" y="1591733"/>
            <a:ext cx="3691467" cy="0"/>
          </a:xfrm>
          <a:prstGeom prst="line">
            <a:avLst/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96424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743833"/>
            <a:ext cx="5486400" cy="603250"/>
          </a:xfrm>
          <a:prstGeom prst="rect">
            <a:avLst/>
          </a:prstGeom>
        </p:spPr>
        <p:txBody>
          <a:bodyPr anchor="t" anchorCtr="0"/>
          <a:lstStyle>
            <a:lvl1pPr marL="0" indent="0">
              <a:lnSpc>
                <a:spcPct val="110000"/>
              </a:lnSpc>
              <a:buNone/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2288" y="3315204"/>
            <a:ext cx="5486400" cy="425450"/>
          </a:xfrm>
          <a:prstGeom prst="rect">
            <a:avLst/>
          </a:prstGeom>
        </p:spPr>
        <p:txBody>
          <a:bodyPr anchor="b" anchorCtr="0"/>
          <a:lstStyle>
            <a:lvl1pPr>
              <a:defRPr sz="16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809276" y="338665"/>
            <a:ext cx="5455123" cy="2929834"/>
          </a:xfrm>
          <a:prstGeom prst="rect">
            <a:avLst/>
          </a:prstGeo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96198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179388" y="4731544"/>
            <a:ext cx="2087562" cy="270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defTabSz="762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600" dirty="0">
                <a:solidFill>
                  <a:srgbClr val="969696"/>
                </a:solidFill>
              </a:rPr>
              <a:t/>
            </a:r>
            <a:br>
              <a:rPr lang="sv-SE" sz="600" dirty="0">
                <a:solidFill>
                  <a:srgbClr val="969696"/>
                </a:solidFill>
              </a:rPr>
            </a:br>
            <a:endParaRPr lang="sv-SE" sz="600" dirty="0">
              <a:solidFill>
                <a:srgbClr val="969696"/>
              </a:solidFill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522" y="4568759"/>
            <a:ext cx="1537487" cy="32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3" r:id="rId2"/>
    <p:sldLayoutId id="2147483671" r:id="rId3"/>
    <p:sldLayoutId id="2147483678" r:id="rId4"/>
    <p:sldLayoutId id="2147483672" r:id="rId5"/>
    <p:sldLayoutId id="2147483662" r:id="rId6"/>
    <p:sldLayoutId id="2147483674" r:id="rId7"/>
    <p:sldLayoutId id="2147483677" r:id="rId8"/>
    <p:sldLayoutId id="2147483676" r:id="rId9"/>
    <p:sldLayoutId id="2147483664" r:id="rId10"/>
    <p:sldLayoutId id="2147483680" r:id="rId11"/>
    <p:sldLayoutId id="2147483679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Arial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400">
          <a:solidFill>
            <a:srgbClr val="0D68B0"/>
          </a:solidFill>
          <a:latin typeface="Arial" charset="0"/>
        </a:defRPr>
      </a:lvl9pPr>
    </p:titleStyle>
    <p:bodyStyle>
      <a:lvl1pPr marL="107950" indent="-107950" algn="l" defTabSz="762000" rtl="0" eaLnBrk="1" fontAlgn="base" hangingPunct="1">
        <a:spcBef>
          <a:spcPct val="100000"/>
        </a:spcBef>
        <a:spcAft>
          <a:spcPct val="0"/>
        </a:spcAft>
        <a:buClr>
          <a:schemeClr val="tx2"/>
        </a:buClr>
        <a:buFont typeface="Arial" charset="0"/>
        <a:buChar char="•"/>
        <a:defRPr sz="16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18415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Arial" charset="0"/>
        <a:buChar char="–"/>
        <a:defRPr sz="1600">
          <a:solidFill>
            <a:schemeClr val="tx2"/>
          </a:solidFill>
          <a:latin typeface="+mn-lt"/>
        </a:defRPr>
      </a:lvl2pPr>
      <a:lvl3pPr marL="1257300" indent="-87313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5000"/>
        <a:buFont typeface="Arial" charset="0"/>
        <a:buChar char="•"/>
        <a:defRPr sz="1600">
          <a:solidFill>
            <a:schemeClr val="tx2"/>
          </a:solidFill>
          <a:latin typeface="+mn-lt"/>
        </a:defRPr>
      </a:lvl3pPr>
      <a:lvl4pPr marL="1790700" indent="-176213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Arial" charset="0"/>
        <a:buChar char="–"/>
        <a:defRPr sz="1600">
          <a:solidFill>
            <a:schemeClr val="tx2"/>
          </a:solidFill>
          <a:latin typeface="+mn-lt"/>
        </a:defRPr>
      </a:lvl4pPr>
      <a:lvl5pPr marL="2154238" indent="-87313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Arial" charset="0"/>
        <a:buChar char="•"/>
        <a:defRPr sz="1600">
          <a:solidFill>
            <a:schemeClr val="tx2"/>
          </a:solidFill>
          <a:latin typeface="+mn-lt"/>
        </a:defRPr>
      </a:lvl5pPr>
      <a:lvl6pPr marL="24384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6pPr>
      <a:lvl7pPr marL="28956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7pPr>
      <a:lvl8pPr marL="33528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8pPr>
      <a:lvl9pPr marL="3810000" indent="-228600" algn="l" defTabSz="762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1600">
          <a:solidFill>
            <a:schemeClr val="tx2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oleObject" Target="../embeddings/Microsoft_Excel_97-2003-kalkylblad1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6154" y="1084334"/>
            <a:ext cx="8042031" cy="1011503"/>
          </a:xfrm>
        </p:spPr>
        <p:txBody>
          <a:bodyPr/>
          <a:lstStyle/>
          <a:p>
            <a:r>
              <a:rPr lang="sv-SE" dirty="0" smtClean="0"/>
              <a:t>Uppföljningsparametrar läkemedel</a:t>
            </a:r>
            <a:br>
              <a:rPr lang="sv-SE" dirty="0" smtClean="0"/>
            </a:br>
            <a:r>
              <a:rPr lang="sv-SE" dirty="0" smtClean="0"/>
              <a:t>Region Norrbotten 2022-Q2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4"/>
          </p:nvPr>
        </p:nvSpPr>
        <p:spPr>
          <a:xfrm>
            <a:off x="1283834" y="2414705"/>
            <a:ext cx="6505997" cy="688539"/>
          </a:xfrm>
        </p:spPr>
        <p:txBody>
          <a:bodyPr/>
          <a:lstStyle/>
          <a:p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Källor: Insikt/</a:t>
            </a:r>
            <a:r>
              <a:rPr lang="sv-SE" sz="1600" dirty="0" err="1" smtClean="0">
                <a:solidFill>
                  <a:schemeClr val="bg1">
                    <a:lumMod val="50000"/>
                  </a:schemeClr>
                </a:solidFill>
              </a:rPr>
              <a:t>Consice</a:t>
            </a: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sv-SE" sz="1600" dirty="0" err="1" smtClean="0">
                <a:solidFill>
                  <a:schemeClr val="bg1">
                    <a:lumMod val="50000"/>
                  </a:schemeClr>
                </a:solidFill>
              </a:rPr>
              <a:t>FoHM</a:t>
            </a: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 och Socialstyrelsen</a:t>
            </a:r>
            <a:endParaRPr lang="sv-SE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5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002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ktangel 5"/>
          <p:cNvSpPr/>
          <p:nvPr/>
        </p:nvSpPr>
        <p:spPr bwMode="auto">
          <a:xfrm>
            <a:off x="7180385" y="4067908"/>
            <a:ext cx="1772728" cy="94707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0854" y="4533901"/>
            <a:ext cx="1392259" cy="571044"/>
          </a:xfrm>
          <a:prstGeom prst="rect">
            <a:avLst/>
          </a:prstGeom>
        </p:spPr>
      </p:pic>
      <p:graphicFrame>
        <p:nvGraphicFramePr>
          <p:cNvPr id="11" name="Diagram 10" descr="Öppenvårdsförsäljning antibiotika (J01 exkl metenamin)&#10;Recept/1000 invånare. Rullande 12 månadersperiod (mar - feb) &#10;Källa: E-hälsomyndigheten, Alla utfärdar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530932"/>
              </p:ext>
            </p:extLst>
          </p:nvPr>
        </p:nvGraphicFramePr>
        <p:xfrm>
          <a:off x="0" y="495301"/>
          <a:ext cx="9144000" cy="4324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8232" y="0"/>
            <a:ext cx="8270630" cy="595713"/>
          </a:xfrm>
        </p:spPr>
        <p:txBody>
          <a:bodyPr anchor="ctr"/>
          <a:lstStyle/>
          <a:p>
            <a:pPr algn="ctr"/>
            <a:r>
              <a:rPr lang="sv-SE" dirty="0" smtClean="0"/>
              <a:t>Antibiotika 250-målet</a:t>
            </a:r>
            <a:endParaRPr lang="sv-SE" dirty="0"/>
          </a:p>
        </p:txBody>
      </p:sp>
      <p:sp>
        <p:nvSpPr>
          <p:cNvPr id="9" name="Ellips 8"/>
          <p:cNvSpPr/>
          <p:nvPr/>
        </p:nvSpPr>
        <p:spPr bwMode="auto">
          <a:xfrm rot="19006707">
            <a:off x="4214248" y="4190099"/>
            <a:ext cx="956166" cy="204889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ruta 7"/>
          <p:cNvSpPr txBox="1">
            <a:spLocks noChangeArrowheads="1"/>
          </p:cNvSpPr>
          <p:nvPr/>
        </p:nvSpPr>
        <p:spPr bwMode="auto">
          <a:xfrm>
            <a:off x="0" y="4761935"/>
            <a:ext cx="40338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sv-SE" altLang="sv-SE" sz="1000" i="1" dirty="0"/>
              <a:t>Källa: </a:t>
            </a:r>
            <a:r>
              <a:rPr lang="sv-SE" altLang="sv-SE" sz="1000" i="1" dirty="0" smtClean="0"/>
              <a:t>eHälsomyndigheten</a:t>
            </a:r>
            <a:r>
              <a:rPr lang="sv-SE" altLang="sv-SE" sz="1000" i="1" dirty="0"/>
              <a:t>, alla utfärdare</a:t>
            </a:r>
          </a:p>
        </p:txBody>
      </p:sp>
      <p:sp>
        <p:nvSpPr>
          <p:cNvPr id="14" name="Ellips 13"/>
          <p:cNvSpPr/>
          <p:nvPr/>
        </p:nvSpPr>
        <p:spPr bwMode="auto">
          <a:xfrm rot="19006707">
            <a:off x="3765335" y="4096413"/>
            <a:ext cx="586543" cy="163738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81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6002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164" y="893782"/>
            <a:ext cx="5989893" cy="412241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8232" y="0"/>
            <a:ext cx="8270630" cy="834016"/>
          </a:xfrm>
        </p:spPr>
        <p:txBody>
          <a:bodyPr anchor="ctr"/>
          <a:lstStyle/>
          <a:p>
            <a:pPr algn="ctr"/>
            <a:r>
              <a:rPr lang="sv-SE" dirty="0" err="1" smtClean="0"/>
              <a:t>Neuroleptika</a:t>
            </a:r>
            <a:r>
              <a:rPr lang="sv-SE" dirty="0" smtClean="0"/>
              <a:t> till äldre – årsprevalens, patienter</a:t>
            </a:r>
            <a:br>
              <a:rPr lang="sv-SE" dirty="0" smtClean="0"/>
            </a:br>
            <a:r>
              <a:rPr lang="sv-SE" sz="1400" dirty="0"/>
              <a:t>Källa: Socialstyrelsens statistikdatabas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9597" y="4607171"/>
            <a:ext cx="1456859" cy="271879"/>
          </a:xfrm>
          <a:prstGeom prst="rect">
            <a:avLst/>
          </a:prstGeom>
        </p:spPr>
      </p:pic>
      <p:sp>
        <p:nvSpPr>
          <p:cNvPr id="10" name="Rektangel med rundade hörn 9"/>
          <p:cNvSpPr/>
          <p:nvPr/>
        </p:nvSpPr>
        <p:spPr>
          <a:xfrm>
            <a:off x="6389275" y="2119959"/>
            <a:ext cx="2462306" cy="1201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/>
              <a:t> Drygt 5 % av alla personer i Norrbotten som är 75 år eller äldre hämtade vid minst ett tillfälle under 2021 ut ett </a:t>
            </a:r>
            <a:r>
              <a:rPr lang="sv-SE" sz="1200" b="1" dirty="0" err="1"/>
              <a:t>neuroleptikum</a:t>
            </a:r>
            <a:r>
              <a:rPr lang="sv-SE" sz="1200" b="1" dirty="0"/>
              <a:t> på recept</a:t>
            </a:r>
          </a:p>
        </p:txBody>
      </p:sp>
    </p:spTree>
    <p:extLst>
      <p:ext uri="{BB962C8B-B14F-4D97-AF65-F5344CB8AC3E}">
        <p14:creationId xmlns:p14="http://schemas.microsoft.com/office/powerpoint/2010/main" val="37551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112" y="716059"/>
            <a:ext cx="8181745" cy="4427441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8232" y="0"/>
            <a:ext cx="8270630" cy="655308"/>
          </a:xfrm>
        </p:spPr>
        <p:txBody>
          <a:bodyPr anchor="ctr"/>
          <a:lstStyle/>
          <a:p>
            <a:pPr algn="ctr"/>
            <a:r>
              <a:rPr lang="sv-SE" dirty="0" err="1" smtClean="0"/>
              <a:t>Neuroleptika</a:t>
            </a:r>
            <a:r>
              <a:rPr lang="sv-SE" dirty="0" smtClean="0"/>
              <a:t> till äldre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4908" y="4459407"/>
            <a:ext cx="1456859" cy="271879"/>
          </a:xfrm>
          <a:prstGeom prst="rect">
            <a:avLst/>
          </a:prstGeom>
        </p:spPr>
      </p:pic>
      <p:sp>
        <p:nvSpPr>
          <p:cNvPr id="8" name="Höger 7"/>
          <p:cNvSpPr/>
          <p:nvPr/>
        </p:nvSpPr>
        <p:spPr bwMode="auto">
          <a:xfrm>
            <a:off x="275809" y="1372263"/>
            <a:ext cx="472141" cy="144151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378"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600">
              <a:latin typeface="Arial" charset="0"/>
            </a:endParaRPr>
          </a:p>
        </p:txBody>
      </p:sp>
      <p:sp>
        <p:nvSpPr>
          <p:cNvPr id="12" name="Höger 11"/>
          <p:cNvSpPr/>
          <p:nvPr/>
        </p:nvSpPr>
        <p:spPr bwMode="auto">
          <a:xfrm>
            <a:off x="643151" y="2065032"/>
            <a:ext cx="472141" cy="144151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378"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6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32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6002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472" y="822523"/>
            <a:ext cx="8177191" cy="3679065"/>
          </a:xfrm>
          <a:prstGeom prst="rect">
            <a:avLst/>
          </a:prstGeom>
        </p:spPr>
      </p:pic>
      <p:sp>
        <p:nvSpPr>
          <p:cNvPr id="11" name="Rektangel 10"/>
          <p:cNvSpPr/>
          <p:nvPr/>
        </p:nvSpPr>
        <p:spPr bwMode="auto">
          <a:xfrm>
            <a:off x="6992473" y="4577978"/>
            <a:ext cx="1822823" cy="30107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355"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600">
              <a:latin typeface="Arial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69260" y="125622"/>
            <a:ext cx="8270630" cy="696900"/>
          </a:xfrm>
        </p:spPr>
        <p:txBody>
          <a:bodyPr anchor="ctr"/>
          <a:lstStyle/>
          <a:p>
            <a:pPr algn="ctr"/>
            <a:r>
              <a:rPr lang="sv-SE" dirty="0" smtClean="0"/>
              <a:t>Protonpumpshämmare – årsprevalens, patienter</a:t>
            </a:r>
            <a:br>
              <a:rPr lang="sv-SE" dirty="0" smtClean="0"/>
            </a:br>
            <a:r>
              <a:rPr lang="sv-SE" sz="1400" dirty="0"/>
              <a:t>Källa: Socialstyrelsens statistikdatabas</a:t>
            </a:r>
          </a:p>
        </p:txBody>
      </p:sp>
      <p:sp>
        <p:nvSpPr>
          <p:cNvPr id="5" name="Rektangel med rundade hörn 4"/>
          <p:cNvSpPr/>
          <p:nvPr/>
        </p:nvSpPr>
        <p:spPr>
          <a:xfrm>
            <a:off x="5617137" y="2235914"/>
            <a:ext cx="2882786" cy="927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/>
              <a:t> </a:t>
            </a:r>
            <a:r>
              <a:rPr lang="sv-SE" sz="1200" b="1" dirty="0" smtClean="0"/>
              <a:t>Ca 31 % </a:t>
            </a:r>
            <a:r>
              <a:rPr lang="sv-SE" sz="1200" b="1" dirty="0"/>
              <a:t>av alla personer i Sverige som är 75 år eller äldre hämtade vid minst ett tillfälle under 2021 ut en protonpumpshämmare</a:t>
            </a:r>
          </a:p>
        </p:txBody>
      </p:sp>
      <p:sp>
        <p:nvSpPr>
          <p:cNvPr id="10" name="Rektangel med rundade hörn 9"/>
          <p:cNvSpPr/>
          <p:nvPr/>
        </p:nvSpPr>
        <p:spPr>
          <a:xfrm>
            <a:off x="1195297" y="2415204"/>
            <a:ext cx="2820895" cy="6768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b="1" dirty="0"/>
              <a:t>Nästan 11 % av alla norrbottningar hämtade vid minst ett tillfälle under 2021 ut en protonpumpshämmare</a:t>
            </a:r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1152" y="4692302"/>
            <a:ext cx="1463357" cy="37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40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372659" cy="1235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628" y="607028"/>
            <a:ext cx="8264700" cy="4469685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8232" y="1"/>
            <a:ext cx="8270630" cy="709085"/>
          </a:xfrm>
        </p:spPr>
        <p:txBody>
          <a:bodyPr anchor="ctr"/>
          <a:lstStyle/>
          <a:p>
            <a:pPr algn="ctr"/>
            <a:r>
              <a:rPr lang="sv-SE" dirty="0" smtClean="0"/>
              <a:t>Protonpumpshämmare (PPI)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9249" y="4415729"/>
            <a:ext cx="1456859" cy="271879"/>
          </a:xfrm>
          <a:prstGeom prst="rect">
            <a:avLst/>
          </a:prstGeom>
        </p:spPr>
      </p:pic>
      <p:sp>
        <p:nvSpPr>
          <p:cNvPr id="13" name="Höger 12"/>
          <p:cNvSpPr/>
          <p:nvPr/>
        </p:nvSpPr>
        <p:spPr bwMode="auto">
          <a:xfrm>
            <a:off x="187097" y="1948530"/>
            <a:ext cx="472141" cy="144151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378"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600">
              <a:latin typeface="Arial" charset="0"/>
            </a:endParaRPr>
          </a:p>
        </p:txBody>
      </p:sp>
      <p:sp>
        <p:nvSpPr>
          <p:cNvPr id="14" name="Höger 13"/>
          <p:cNvSpPr/>
          <p:nvPr/>
        </p:nvSpPr>
        <p:spPr bwMode="auto">
          <a:xfrm>
            <a:off x="551975" y="3720972"/>
            <a:ext cx="472141" cy="144151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378"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6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40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575"/>
            <a:ext cx="16002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9366" y="641446"/>
            <a:ext cx="5800694" cy="431781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8232" y="0"/>
            <a:ext cx="8270630" cy="834016"/>
          </a:xfrm>
        </p:spPr>
        <p:txBody>
          <a:bodyPr anchor="ctr"/>
          <a:lstStyle/>
          <a:p>
            <a:pPr algn="ctr"/>
            <a:r>
              <a:rPr lang="sv-SE" dirty="0" smtClean="0"/>
              <a:t>Pregabalin – årsprevalens, patienter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9596" y="4607170"/>
            <a:ext cx="1456859" cy="27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32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002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759" y="615576"/>
            <a:ext cx="8308121" cy="4454567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8232" y="0"/>
            <a:ext cx="8270630" cy="615576"/>
          </a:xfrm>
        </p:spPr>
        <p:txBody>
          <a:bodyPr anchor="ctr"/>
          <a:lstStyle/>
          <a:p>
            <a:pPr algn="ctr"/>
            <a:r>
              <a:rPr lang="sv-SE" dirty="0" smtClean="0"/>
              <a:t>Pregabalin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3336" y="4394608"/>
            <a:ext cx="1456859" cy="271879"/>
          </a:xfrm>
          <a:prstGeom prst="rect">
            <a:avLst/>
          </a:prstGeom>
        </p:spPr>
      </p:pic>
      <p:sp>
        <p:nvSpPr>
          <p:cNvPr id="12" name="Höger 11"/>
          <p:cNvSpPr/>
          <p:nvPr/>
        </p:nvSpPr>
        <p:spPr bwMode="auto">
          <a:xfrm>
            <a:off x="262161" y="856272"/>
            <a:ext cx="472141" cy="144151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378"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600">
              <a:latin typeface="Arial" charset="0"/>
            </a:endParaRPr>
          </a:p>
        </p:txBody>
      </p:sp>
      <p:sp>
        <p:nvSpPr>
          <p:cNvPr id="13" name="Höger 12"/>
          <p:cNvSpPr/>
          <p:nvPr/>
        </p:nvSpPr>
        <p:spPr bwMode="auto">
          <a:xfrm>
            <a:off x="643151" y="3008066"/>
            <a:ext cx="472141" cy="144151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 w="28575" cap="flat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378"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6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39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002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025551"/>
              </p:ext>
            </p:extLst>
          </p:nvPr>
        </p:nvGraphicFramePr>
        <p:xfrm>
          <a:off x="616910" y="590295"/>
          <a:ext cx="8033274" cy="4322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iagram" r:id="rId4" imgW="9230144" imgH="5992887" progId="Excel.Chart.8">
                  <p:embed/>
                </p:oleObj>
              </mc:Choice>
              <mc:Fallback>
                <p:oleObj name="Diagram" r:id="rId4" imgW="9230144" imgH="5992887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910" y="590295"/>
                        <a:ext cx="8033274" cy="43227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8232" y="0"/>
            <a:ext cx="8270630" cy="592529"/>
          </a:xfrm>
        </p:spPr>
        <p:txBody>
          <a:bodyPr anchor="ctr"/>
          <a:lstStyle/>
          <a:p>
            <a:pPr algn="ctr"/>
            <a:r>
              <a:rPr lang="sv-SE" dirty="0" smtClean="0"/>
              <a:t>Antibiotika 250-målet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36748" y="4682519"/>
            <a:ext cx="1123915" cy="46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44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6002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ktangel 5"/>
          <p:cNvSpPr/>
          <p:nvPr/>
        </p:nvSpPr>
        <p:spPr bwMode="auto">
          <a:xfrm>
            <a:off x="7180385" y="4067908"/>
            <a:ext cx="1772728" cy="94707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0089" y="4630157"/>
            <a:ext cx="1213639" cy="497782"/>
          </a:xfrm>
          <a:prstGeom prst="rect">
            <a:avLst/>
          </a:prstGeom>
        </p:spPr>
      </p:pic>
      <p:graphicFrame>
        <p:nvGraphicFramePr>
          <p:cNvPr id="11" name="Diagram 10" descr="Öppenvårdsförsäljning riket. Antibiotika för systemiskt bruk&#10;(J01 exkl metenamin)&#10;Recept/1000 invånare och månad&#10;Källa: E-hälsomyndigheten, Alla utfärdare&#10;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1551796"/>
              </p:ext>
            </p:extLst>
          </p:nvPr>
        </p:nvGraphicFramePr>
        <p:xfrm>
          <a:off x="0" y="525439"/>
          <a:ext cx="9088341" cy="4618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8232" y="0"/>
            <a:ext cx="8270630" cy="592529"/>
          </a:xfrm>
        </p:spPr>
        <p:txBody>
          <a:bodyPr anchor="ctr"/>
          <a:lstStyle/>
          <a:p>
            <a:pPr algn="ctr"/>
            <a:r>
              <a:rPr lang="sv-SE" dirty="0" smtClean="0"/>
              <a:t>Antibiotika 250-målet</a:t>
            </a:r>
            <a:endParaRPr lang="sv-SE" dirty="0"/>
          </a:p>
        </p:txBody>
      </p:sp>
      <p:sp>
        <p:nvSpPr>
          <p:cNvPr id="10" name="textruta 6"/>
          <p:cNvSpPr txBox="1">
            <a:spLocks noChangeArrowheads="1"/>
          </p:cNvSpPr>
          <p:nvPr/>
        </p:nvSpPr>
        <p:spPr bwMode="auto">
          <a:xfrm>
            <a:off x="83072" y="4768925"/>
            <a:ext cx="40338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sv-SE" altLang="sv-SE" sz="1000" i="1" dirty="0"/>
              <a:t>Källa: </a:t>
            </a:r>
            <a:r>
              <a:rPr lang="sv-SE" altLang="sv-SE" sz="1000" i="1" dirty="0" smtClean="0"/>
              <a:t>eHälsomyndigheten</a:t>
            </a:r>
            <a:r>
              <a:rPr lang="sv-SE" altLang="sv-SE" sz="1000" i="1" dirty="0"/>
              <a:t>, alla utfärdare</a:t>
            </a:r>
          </a:p>
        </p:txBody>
      </p:sp>
    </p:spTree>
    <p:extLst>
      <p:ext uri="{BB962C8B-B14F-4D97-AF65-F5344CB8AC3E}">
        <p14:creationId xmlns:p14="http://schemas.microsoft.com/office/powerpoint/2010/main" val="300926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gion Norrbotten_vit">
  <a:themeElements>
    <a:clrScheme name="Region Norrbotten blandad">
      <a:dk1>
        <a:srgbClr val="000000"/>
      </a:dk1>
      <a:lt1>
        <a:srgbClr val="FFFFFF"/>
      </a:lt1>
      <a:dk2>
        <a:srgbClr val="403D45"/>
      </a:dk2>
      <a:lt2>
        <a:srgbClr val="D0D1CD"/>
      </a:lt2>
      <a:accent1>
        <a:srgbClr val="0070C0"/>
      </a:accent1>
      <a:accent2>
        <a:srgbClr val="F8951F"/>
      </a:accent2>
      <a:accent3>
        <a:srgbClr val="83C55B"/>
      </a:accent3>
      <a:accent4>
        <a:srgbClr val="7F7F7F"/>
      </a:accent4>
      <a:accent5>
        <a:srgbClr val="403D45"/>
      </a:accent5>
      <a:accent6>
        <a:srgbClr val="C0C0BD"/>
      </a:accent6>
      <a:hlink>
        <a:srgbClr val="0070C0"/>
      </a:hlink>
      <a:folHlink>
        <a:srgbClr val="7F7F7F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/>
        </a:defPPr>
      </a:lstStyle>
    </a:txDef>
  </a:objectDefaults>
  <a:extraClrSchemeLst>
    <a:extraClrScheme>
      <a:clrScheme name="vit med jpglogga 180_ny 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t med jpglogga 180_ny 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t med jpglogga 180_ny 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8">
        <a:dk1>
          <a:srgbClr val="003399"/>
        </a:dk1>
        <a:lt1>
          <a:srgbClr val="0D68B0"/>
        </a:lt1>
        <a:dk2>
          <a:srgbClr val="FFFFFF"/>
        </a:dk2>
        <a:lt2>
          <a:srgbClr val="969696"/>
        </a:lt2>
        <a:accent1>
          <a:srgbClr val="969696"/>
        </a:accent1>
        <a:accent2>
          <a:srgbClr val="FFFF99"/>
        </a:accent2>
        <a:accent3>
          <a:srgbClr val="AAB9D4"/>
        </a:accent3>
        <a:accent4>
          <a:srgbClr val="002A82"/>
        </a:accent4>
        <a:accent5>
          <a:srgbClr val="C9C9C9"/>
        </a:accent5>
        <a:accent6>
          <a:srgbClr val="E7E78A"/>
        </a:accent6>
        <a:hlink>
          <a:srgbClr val="99FF99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9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FFFF99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E7E78A"/>
        </a:accent6>
        <a:hlink>
          <a:srgbClr val="99FF99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10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0D68B0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99FF99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pia av 1Kopia av MALL_VIT 11">
        <a:dk1>
          <a:srgbClr val="FFFFFF"/>
        </a:dk1>
        <a:lt1>
          <a:srgbClr val="FFFFFF"/>
        </a:lt1>
        <a:dk2>
          <a:srgbClr val="FFFFFF"/>
        </a:dk2>
        <a:lt2>
          <a:srgbClr val="969696"/>
        </a:lt2>
        <a:accent1>
          <a:srgbClr val="969696"/>
        </a:accent1>
        <a:accent2>
          <a:srgbClr val="0D68B0"/>
        </a:accent2>
        <a:accent3>
          <a:srgbClr val="FFFFFF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99FF99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pia av 1Kopia av MALL_VIT 12">
        <a:dk1>
          <a:srgbClr val="969696"/>
        </a:dk1>
        <a:lt1>
          <a:srgbClr val="FFFFFF"/>
        </a:lt1>
        <a:dk2>
          <a:srgbClr val="0D68B0"/>
        </a:dk2>
        <a:lt2>
          <a:srgbClr val="FFFFFF"/>
        </a:lt2>
        <a:accent1>
          <a:srgbClr val="969696"/>
        </a:accent1>
        <a:accent2>
          <a:srgbClr val="0D68B0"/>
        </a:accent2>
        <a:accent3>
          <a:srgbClr val="AAB9D4"/>
        </a:accent3>
        <a:accent4>
          <a:srgbClr val="DADADA"/>
        </a:accent4>
        <a:accent5>
          <a:srgbClr val="C9C9C9"/>
        </a:accent5>
        <a:accent6>
          <a:srgbClr val="0B5E9F"/>
        </a:accent6>
        <a:hlink>
          <a:srgbClr val="FF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HM blå">
    <a:dk1>
      <a:sysClr val="windowText" lastClr="000000"/>
    </a:dk1>
    <a:lt1>
      <a:sysClr val="window" lastClr="FFFFFF"/>
    </a:lt1>
    <a:dk2>
      <a:srgbClr val="0065AC"/>
    </a:dk2>
    <a:lt2>
      <a:srgbClr val="F8F8F8"/>
    </a:lt2>
    <a:accent1>
      <a:srgbClr val="E30613"/>
    </a:accent1>
    <a:accent2>
      <a:srgbClr val="951B81"/>
    </a:accent2>
    <a:accent3>
      <a:srgbClr val="009FE3"/>
    </a:accent3>
    <a:accent4>
      <a:srgbClr val="E6007E"/>
    </a:accent4>
    <a:accent5>
      <a:srgbClr val="95C11F"/>
    </a:accent5>
    <a:accent6>
      <a:srgbClr val="FDC300"/>
    </a:accent6>
    <a:hlink>
      <a:srgbClr val="5F5F5F"/>
    </a:hlink>
    <a:folHlink>
      <a:srgbClr val="919191"/>
    </a:folHlink>
  </a:clrScheme>
  <a:fontScheme name="Folkhälsomyndigheten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FoHM blå">
    <a:dk1>
      <a:sysClr val="windowText" lastClr="000000"/>
    </a:dk1>
    <a:lt1>
      <a:sysClr val="window" lastClr="FFFFFF"/>
    </a:lt1>
    <a:dk2>
      <a:srgbClr val="0065AC"/>
    </a:dk2>
    <a:lt2>
      <a:srgbClr val="F8F8F8"/>
    </a:lt2>
    <a:accent1>
      <a:srgbClr val="E30613"/>
    </a:accent1>
    <a:accent2>
      <a:srgbClr val="951B81"/>
    </a:accent2>
    <a:accent3>
      <a:srgbClr val="009FE3"/>
    </a:accent3>
    <a:accent4>
      <a:srgbClr val="E6007E"/>
    </a:accent4>
    <a:accent5>
      <a:srgbClr val="95C11F"/>
    </a:accent5>
    <a:accent6>
      <a:srgbClr val="FDC300"/>
    </a:accent6>
    <a:hlink>
      <a:srgbClr val="5F5F5F"/>
    </a:hlink>
    <a:folHlink>
      <a:srgbClr val="919191"/>
    </a:folHlink>
  </a:clrScheme>
  <a:fontScheme name="Folkhälsomyndigheten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p:Policy xmlns:p="office.server.policy" id="" local="true">
  <p:Name>Informerande</p:Name>
  <p:Description/>
  <p:Statement/>
  <p:PolicyItems>
    <p:PolicyItem featureId="Microsoft.Office.RecordsManagement.PolicyFeatures.Expiration" staticId="0x010100D7963E0E5B7A40E5AEA07389401D709F007B1238BBD93543428C20870054E92DBF|1214505165" UniqueId="15436f43-43ec-43f4-afa0-3fdfa097cfae">
      <p:Name>Bevarande</p:Name>
      <p:Description>Automatisk schemaläggning av innehåll som ska bearbetas, och utföra en bevarandeåtgärd på innehåll som har nått sitt förfallodatum.</p:Description>
      <p:CustomData>
        <Schedules nextStageId="3" default="true">
          <Schedule type="Default">
            <stages>
              <data stageId="1" recur="true" offset="36" unit="months">
                <formula id="Microsoft.Office.RecordsManagement.PolicyFeatures.Expiration.Formula.BuiltIn">
                  <number>0</number>
                  <property>NLLThinningTime</property>
                  <propertyid>2793489f-7251-475b-a975-480031914936</propertyid>
                  <period>months</period>
                </formula>
                <action type="workflow" id="d9837362-db90-41fe-8d27-3f4e28fd673a"/>
              </data>
              <data stageId="2">
                <formula id="Microsoft.Office.RecordsManagement.PolicyFeatures.Expiration.Formula.BuiltIn">
                  <number>1</number>
                  <property>NLLThinningTime</property>
                  <propertyid>2793489f-7251-475b-a975-480031914936</propertyid>
                  <period>months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nformerande dokument" ma:contentTypeID="0x010100D7963E0E5B7A40E5AEA07389401D709F007B1238BBD93543428C20870054E92DBF0100907CEEA6569A954C976B7824CE75F91F" ma:contentTypeVersion="1901" ma:contentTypeDescription="Informerande dokument" ma:contentTypeScope="" ma:versionID="43ea6297449331d8f34ee2e56ee2b5e1">
  <xsd:schema xmlns:xsd="http://www.w3.org/2001/XMLSchema" xmlns:xs="http://www.w3.org/2001/XMLSchema" xmlns:p="http://schemas.microsoft.com/office/2006/metadata/properties" xmlns:ns1="http://schemas.microsoft.com/sharepoint/v3" xmlns:ns2="c7918ce9-5289-4a18-805d-4141408e948c" xmlns:ns3="e1dec489-f745-4ed5-9c00-958a11aea6df" targetNamespace="http://schemas.microsoft.com/office/2006/metadata/properties" ma:root="true" ma:fieldsID="6311f6d6775347c6999724c93388e0ca" ns1:_="" ns2:_="" ns3:_="">
    <xsd:import namespace="http://schemas.microsoft.com/sharepoint/v3"/>
    <xsd:import namespace="c7918ce9-5289-4a18-805d-4141408e948c"/>
    <xsd:import namespace="e1dec489-f745-4ed5-9c00-958a11aea6d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VIS_DocumentId" minOccurs="0"/>
                <xsd:element ref="ns1:NLLStakeholderTaxHTField0" minOccurs="0"/>
                <xsd:element ref="ns2:TaxKeywordTaxHTField" minOccurs="0"/>
                <xsd:element ref="ns3:DocumentStatus" minOccurs="0"/>
                <xsd:element ref="ns1:NLLInformationclass"/>
                <xsd:element ref="ns1:NLLThinningTime" minOccurs="0"/>
                <xsd:element ref="ns3:VISResponsible"/>
                <xsd:element ref="ns1:AnsvarigQuickpart" minOccurs="0"/>
                <xsd:element ref="ns1:NLLDocumentTypeTaxHTField0" minOccurs="0"/>
                <xsd:element ref="ns1:_dlc_Exempt" minOccurs="0"/>
                <xsd:element ref="ns1:_dlc_ExpireDateSaved" minOccurs="0"/>
                <xsd:element ref="ns1:_dlc_ExpireDate" minOccurs="0"/>
                <xsd:element ref="ns1:prdProcessTaxHTField0" minOccurs="0"/>
                <xsd:element ref="ns1:NLLVersion" minOccurs="0"/>
                <xsd:element ref="ns1:NLLModifiedBy" minOccurs="0"/>
                <xsd:element ref="ns1:NLLDocumentIDValue" minOccurs="0"/>
                <xsd:element ref="ns1:NLLPublishingstatus" minOccurs="0"/>
                <xsd:element ref="ns1:NLLDiarienummer" minOccurs="0"/>
                <xsd:element ref="ns1:NLLPublishDate" minOccurs="0"/>
                <xsd:element ref="ns1:NLLInformationCollectionTaxHTField0" minOccurs="0"/>
                <xsd:element ref="ns1:NLLProducerPlaceTaxHTField0" minOccurs="0"/>
                <xsd:element ref="ns1:NLLEstablishedBy"/>
                <xsd:element ref="ns1:NLLEstablishedByQuickpart" minOccurs="0"/>
                <xsd:element ref="ns1:VersionComment" minOccurs="0"/>
                <xsd:element ref="ns1:NLLPublishDateQuickpart" minOccurs="0"/>
                <xsd:element ref="ns1:NLLLockWorkflows" minOccurs="0"/>
                <xsd:element ref="ns1:NLLPublish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LLStakeholderTaxHTField0" ma:index="13" nillable="true" ma:taxonomy="true" ma:internalName="NLLStakeholderTaxHTField0" ma:taxonomyFieldName="NLLStakeholder" ma:displayName="Gäller för verksamhet" ma:fieldId="{fc9b4796-81cc-4809-b89e-b480826c68b7}" ma:taxonomyMulti="true" ma:sspId="39d54842-4abd-4019-b0bf-19e71d696155" ma:termSetId="012a677c-9277-4d4c-83ea-a9768cc2772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Informationclass" ma:index="17" ma:displayName="Informationsklass" ma:internalName="NLLInformationclass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NLLThinningTime" ma:index="19" nillable="true" ma:displayName="Gallringsfrist" ma:format="DateOnly" ma:hidden="true" ma:internalName="NLLThinningTime">
      <xsd:simpleType>
        <xsd:restriction base="dms:DateTime"/>
      </xsd:simpleType>
    </xsd:element>
    <xsd:element name="AnsvarigQuickpart" ma:index="21" nillable="true" ma:displayName="AnsvarigQuickpart" ma:hidden="true" ma:internalName="AnsvarigQuickpart">
      <xsd:simpleType>
        <xsd:restriction base="dms:Text"/>
      </xsd:simpleType>
    </xsd:element>
    <xsd:element name="NLLDocumentTypeTaxHTField0" ma:index="23" ma:taxonomy="true" ma:internalName="NLLDocumentTypeTaxHTField0" ma:taxonomyFieldName="NLLDocumentType" ma:displayName="Dokumenttyp" ma:fieldId="{38578a5b-744a-40d6-84e1-ab48bc8b5a57}" ma:sspId="39d54842-4abd-4019-b0bf-19e71d696155" ma:termSetId="52dfd850-14dd-4e84-a867-57b1223f01a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Exempt" ma:index="24" nillable="true" ma:displayName="Undanta från princip" ma:hidden="true" ma:internalName="_dlc_Exempt" ma:readOnly="true">
      <xsd:simpleType>
        <xsd:restriction base="dms:Unknown"/>
      </xsd:simpleType>
    </xsd:element>
    <xsd:element name="_dlc_ExpireDateSaved" ma:index="25" nillable="true" ma:displayName="Originalförfallodag" ma:hidden="true" ma:internalName="_dlc_ExpireDateSaved" ma:readOnly="true">
      <xsd:simpleType>
        <xsd:restriction base="dms:DateTime"/>
      </xsd:simpleType>
    </xsd:element>
    <xsd:element name="_dlc_ExpireDate" ma:index="26" nillable="true" ma:displayName="Förfallodatum" ma:description="" ma:hidden="true" ma:indexed="true" ma:internalName="_dlc_ExpireDate" ma:readOnly="true">
      <xsd:simpleType>
        <xsd:restriction base="dms:DateTime"/>
      </xsd:simpleType>
    </xsd:element>
    <xsd:element name="prdProcessTaxHTField0" ma:index="27" nillable="true" ma:taxonomy="true" ma:internalName="prdProcessTaxHTField0" ma:taxonomyFieldName="prdProcess" ma:displayName="Process" ma:fieldId="{7458416b-87c5-4f2a-97ed-9ee5dd1e516d}" ma:taxonomyMulti="true" ma:sspId="39d54842-4abd-4019-b0bf-19e71d696155" ma:termSetId="747d8a4a-b066-47e6-b826-8f1c93ac400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Version" ma:index="28" nillable="true" ma:displayName="Version" ma:internalName="NLLVersion" ma:readOnly="false">
      <xsd:simpleType>
        <xsd:restriction base="dms:Text"/>
      </xsd:simpleType>
    </xsd:element>
    <xsd:element name="NLLModifiedBy" ma:index="29" nillable="true" ma:displayName="Upprättad av" ma:hidden="true" ma:internalName="NLLModifiedBy">
      <xsd:simpleType>
        <xsd:restriction base="dms:Text"/>
      </xsd:simpleType>
    </xsd:element>
    <xsd:element name="NLLDocumentIDValue" ma:index="30" nillable="true" ma:displayName="Dokument-Id Värde" ma:hidden="true" ma:internalName="NLLDocumentIDValue">
      <xsd:simpleType>
        <xsd:restriction base="dms:Text"/>
      </xsd:simpleType>
    </xsd:element>
    <xsd:element name="NLLPublishingstatus" ma:index="31" nillable="true" ma:displayName="Publiceringsstatus" ma:internalName="NLLPublishingstatus" ma:readOnly="false">
      <xsd:simpleType>
        <xsd:restriction base="dms:Choice">
          <xsd:enumeration value="Ej Publicerad"/>
          <xsd:enumeration value="Publicerad"/>
          <xsd:enumeration value="Avpublicerad"/>
          <xsd:enumeration value="Revidering krävs"/>
          <xsd:enumeration value="Revidering pågår"/>
        </xsd:restriction>
      </xsd:simpleType>
    </xsd:element>
    <xsd:element name="NLLDiarienummer" ma:index="32" nillable="true" ma:displayName="Diarienummer" ma:description="" ma:internalName="NLLDiarienummer" ma:readOnly="false">
      <xsd:simpleType>
        <xsd:restriction base="dms:Text"/>
      </xsd:simpleType>
    </xsd:element>
    <xsd:element name="NLLPublishDate" ma:index="34" nillable="true" ma:displayName="Publiceringsdatum" ma:format="DateOnly" ma:hidden="true" ma:internalName="NLLPublishDate">
      <xsd:simpleType>
        <xsd:restriction base="dms:DateTime"/>
      </xsd:simpleType>
    </xsd:element>
    <xsd:element name="NLLInformationCollectionTaxHTField0" ma:index="35" nillable="true" ma:taxonomy="true" ma:internalName="NLLInformationCollectionTaxHTField0" ma:taxonomyFieldName="NLLInformationCollection" ma:displayName="Informationssamling" ma:fieldId="{5965f86f-d738-4017-88d8-24d6ef34a791}" ma:taxonomyMulti="true" ma:sspId="39d54842-4abd-4019-b0bf-19e71d696155" ma:termSetId="60e00f7a-77a4-4c71-b63e-bae2eb97b37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ProducerPlaceTaxHTField0" ma:index="37" nillable="true" ma:taxonomy="true" ma:internalName="NLLProducerPlaceTaxHTField0" ma:taxonomyFieldName="NLLProducerPlace" ma:displayName="Producentplats" ma:fieldId="{e174ebea-294d-44bc-9c09-0f97f1197811}" ma:sspId="39d54842-4abd-4019-b0bf-19e71d696155" ma:termSetId="45f1cc5b-3028-4a82-8c90-ecfb5e2e860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EstablishedBy" ma:index="38" ma:displayName="Upprättad av" ma:list="UserInfo" ma:SharePointGroup="0" ma:internalName="NLLEstablished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NLLEstablishedByQuickpart" ma:index="39" nillable="true" ma:displayName="Upprättad av Quickpart" ma:hidden="true" ma:internalName="NLLEstablishedByQuickpart">
      <xsd:simpleType>
        <xsd:restriction base="dms:Text"/>
      </xsd:simpleType>
    </xsd:element>
    <xsd:element name="VersionComment" ma:index="40" nillable="true" ma:displayName="Versionskommentar" ma:hidden="true" ma:internalName="VersionComment" ma:readOnly="false">
      <xsd:simpleType>
        <xsd:restriction base="dms:Text"/>
      </xsd:simpleType>
    </xsd:element>
    <xsd:element name="NLLPublishDateQuickpart" ma:index="41" nillable="true" ma:displayName="Publiceringsdatum Quickpart" ma:hidden="true" ma:internalName="NLLPublishDateQuickpart">
      <xsd:simpleType>
        <xsd:restriction base="dms:Text"/>
      </xsd:simpleType>
    </xsd:element>
    <xsd:element name="NLLLockWorkflows" ma:index="42" nillable="true" ma:displayName="ArbetsflödeKörs" ma:default="0" ma:hidden="true" ma:internalName="NLLLockWorkflows">
      <xsd:simpleType>
        <xsd:restriction base="dms:Boolean"/>
      </xsd:simpleType>
    </xsd:element>
    <xsd:element name="NLLPublished" ma:index="43" nillable="true" ma:displayName="Publicerad" ma:hidden="true" ma:internalName="NLLPublished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918ce9-5289-4a18-805d-4141408e948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Spara ID" ma:description="Behåll ID vid tillägg." ma:hidden="true" ma:internalName="_dlc_DocIdPersistId" ma:readOnly="true">
      <xsd:simpleType>
        <xsd:restriction base="dms:Boolean"/>
      </xsd:simpleType>
    </xsd:element>
    <xsd:element name="TaxKeywordTaxHTField" ma:index="15" nillable="true" ma:taxonomy="true" ma:internalName="TaxKeywordTaxHTField" ma:taxonomyFieldName="TaxKeyword" ma:displayName="NLL-Nyckelord" ma:fieldId="{23f27201-bee3-471e-b2e7-b64fd8b7ca38}" ma:taxonomyMulti="true" ma:sspId="39d54842-4abd-4019-b0bf-19e71d69615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dec489-f745-4ed5-9c00-958a11aea6df" elementFormDefault="qualified">
    <xsd:import namespace="http://schemas.microsoft.com/office/2006/documentManagement/types"/>
    <xsd:import namespace="http://schemas.microsoft.com/office/infopath/2007/PartnerControls"/>
    <xsd:element name="VIS_DocumentId" ma:index="12" nillable="true" ma:displayName="Producentplats ID" ma:hidden="true" ma:internalName="VIS_Doc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cumentStatus" ma:index="16" nillable="true" ma:displayName="Dokumentstatus" ma:hidden="true" ma:internalName="Dokumentstatu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VISResponsible" ma:index="20" ma:displayName="Ansvarig" ma:list="UserInfo" ma:internalName="VISResponsible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LLDiarienummer xmlns="http://schemas.microsoft.com/sharepoint/v3" xsi:nil="true"/>
    <VersionComment xmlns="http://schemas.microsoft.com/sharepoint/v3" xsi:nil="true"/>
    <AnsvarigQuickpart xmlns="http://schemas.microsoft.com/sharepoint/v3">Linda Grahn</AnsvarigQuickpart>
    <NLLPublished xmlns="http://schemas.microsoft.com/sharepoint/v3" xsi:nil="true"/>
    <NLLStakeholder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Region Norrbotten</TermName>
          <TermId xmlns="http://schemas.microsoft.com/office/infopath/2007/PartnerControls">2ac66d7d-7456-4491-b0c4-3e1d538f92db</TermId>
        </TermInfo>
      </Terms>
    </NLLStakeholderTaxHTField0>
    <NLLInformationCollectionTaxHTField0 xmlns="http://schemas.microsoft.com/sharepoint/v3">
      <Terms xmlns="http://schemas.microsoft.com/office/infopath/2007/PartnerControls"/>
    </NLLInformationCollectionTaxHTField0>
    <NLLPublishDateQuickpart xmlns="http://schemas.microsoft.com/sharepoint/v3">2022-08-11</NLLPublishDateQuickpart>
    <NLLThinningTime xmlns="http://schemas.microsoft.com/sharepoint/v3">2025-08-10T22:00:00+00:00</NLLThinningTime>
    <NLLPublishingstatus xmlns="http://schemas.microsoft.com/sharepoint/v3">Publicerad</NLLPublishingstatus>
    <NLLEstablishedByQuickpart xmlns="http://schemas.microsoft.com/sharepoint/v3">Jennie Jonsson Lundström</NLLEstablishedByQuickpart>
    <NLLProducerPlac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Läkemedelsenheten</TermName>
          <TermId xmlns="http://schemas.microsoft.com/office/infopath/2007/PartnerControls">44fe7cae-1217-4b45-bec7-ae7a7aab5ac8</TermId>
        </TermInfo>
      </Terms>
    </NLLProducerPlaceTaxHTField0>
    <NLLPublishDate xmlns="http://schemas.microsoft.com/sharepoint/v3">2022-08-10T22:00:00+00:00</NLLPublishDate>
    <NLLDocumentTyp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981e6eac-a633-4de2-91a2-d5e48e1c0d00</TermId>
        </TermInfo>
      </Terms>
    </NLLDocumentTypeTaxHTField0>
    <prdProcess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Ordinera läkemedel</TermName>
          <TermId xmlns="http://schemas.microsoft.com/office/infopath/2007/PartnerControls">edcb52c5-ef23-4e5b-95ea-32b9d6b6ccb3</TermId>
        </TermInfo>
        <TermInfo xmlns="http://schemas.microsoft.com/office/infopath/2007/PartnerControls">
          <TermName xmlns="http://schemas.microsoft.com/office/infopath/2007/PartnerControls">Planering och uppföljning</TermName>
          <TermId xmlns="http://schemas.microsoft.com/office/infopath/2007/PartnerControls">2568d59b-27ad-4620-98c9-731ba25f93d4</TermId>
        </TermInfo>
      </Terms>
    </prdProcessTaxHTField0>
    <NLLVersion xmlns="http://schemas.microsoft.com/sharepoint/v3">1.0</NLLVersion>
    <NLLEstablishedBy xmlns="http://schemas.microsoft.com/sharepoint/v3">
      <UserInfo>
        <DisplayName>Jennie Jonsson Lundström</DisplayName>
        <AccountId>873</AccountId>
        <AccountType/>
      </UserInfo>
    </NLLEstablishedBy>
    <NLLLockWorkflows xmlns="http://schemas.microsoft.com/sharepoint/v3">false</NLLLockWorkflows>
    <NLLModifiedBy xmlns="http://schemas.microsoft.com/sharepoint/v3">Jennie Jonsson Lundström</NLLModifiedBy>
    <NLLDocumentIDValue xmlns="http://schemas.microsoft.com/sharepoint/v3">ARBGRP208-4-888</NLLDocumentIDValue>
    <NLLInformationclass xmlns="http://schemas.microsoft.com/sharepoint/v3">Publik</NLLInformationclass>
    <TaxKeywordTaxHTField xmlns="c7918ce9-5289-4a18-805d-4141408e948c">
      <Terms xmlns="http://schemas.microsoft.com/office/infopath/2007/PartnerControls">
        <TermInfo xmlns="http://schemas.microsoft.com/office/infopath/2007/PartnerControls">
          <TermName xmlns="http://schemas.microsoft.com/office/infopath/2007/PartnerControls">NLK</TermName>
          <TermId xmlns="http://schemas.microsoft.com/office/infopath/2007/PartnerControls">78e19b44-04a4-4ada-a8f1-72076cdc2edd</TermId>
        </TermInfo>
        <TermInfo xmlns="http://schemas.microsoft.com/office/infopath/2007/PartnerControls">
          <TermName xmlns="http://schemas.microsoft.com/office/infopath/2007/PartnerControls">Läkemedelskommittén</TermName>
          <TermId xmlns="http://schemas.microsoft.com/office/infopath/2007/PartnerControls">ee7e98a8-08e8-48a6-9d4d-12e9a899104b</TermId>
        </TermInfo>
        <TermInfo xmlns="http://schemas.microsoft.com/office/infopath/2007/PartnerControls">
          <TermName xmlns="http://schemas.microsoft.com/office/infopath/2007/PartnerControls">2022</TermName>
          <TermId xmlns="http://schemas.microsoft.com/office/infopath/2007/PartnerControls">22720175-ad81-4257-a819-d910e746891b</TermId>
        </TermInfo>
      </Terms>
    </TaxKeywordTaxHTField>
    <_dlc_DocId xmlns="c7918ce9-5289-4a18-805d-4141408e948c">ARBGRP208-4-888</_dlc_DocId>
    <_dlc_DocIdUrl xmlns="c7918ce9-5289-4a18-805d-4141408e948c">
      <Url>http://spportal.extvis.local/process/administrativ/_layouts/15/DocIdRedir.aspx?ID=ARBGRP208-4-888</Url>
      <Description>ARBGRP208-4-888</Description>
    </_dlc_DocIdUrl>
    <_dlc_DocIdPersistId xmlns="c7918ce9-5289-4a18-805d-4141408e948c">true</_dlc_DocIdPersistId>
    <_dlc_ExpireDateSaved xmlns="http://schemas.microsoft.com/sharepoint/v3" xsi:nil="true"/>
    <_dlc_ExpireDate xmlns="http://schemas.microsoft.com/sharepoint/v3">2025-09-10T22:00:00+00:00</_dlc_ExpireDate>
    <VISResponsible xmlns="e1dec489-f745-4ed5-9c00-958a11aea6df">
      <UserInfo>
        <DisplayName>Linda Grahn</DisplayName>
        <AccountId>258</AccountId>
        <AccountType/>
      </UserInfo>
    </VISResponsible>
    <VIS_DocumentId xmlns="e1dec489-f745-4ed5-9c00-958a11aea6df">
      <Url>https://samarbeta.nll.se/producentplats/lakemedelsenheten/_layouts/15/DocIdRedir.aspx?ID=ARBGRP208-4-888</Url>
      <Description>ARBGRP208-4-888</Description>
    </VIS_DocumentId>
    <DocumentStatus xmlns="e1dec489-f745-4ed5-9c00-958a11aea6df">
      <Url>https://samarbeta.nll.se/producentplats/lakemedelsenheten/_layouts/15/wrkstat.aspx?List=47bd2f46-c73c-4f83-badc-0051d6da7b61&amp;WorkflowInstanceName=eae645e9-51c2-4b6e-97a0-d8442d942c48</Url>
      <Description>Publicerad</Description>
    </DocumentStatus>
    <_dlc_Exempt xmlns="http://schemas.microsoft.com/sharepoint/v3">false</_dlc_Exempt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8546FD-4278-4DD2-8BD1-3B6686A33554}"/>
</file>

<file path=customXml/itemProps2.xml><?xml version="1.0" encoding="utf-8"?>
<ds:datastoreItem xmlns:ds="http://schemas.openxmlformats.org/officeDocument/2006/customXml" ds:itemID="{91ACA415-2B26-4520-9467-5EB8B42890D1}"/>
</file>

<file path=customXml/itemProps3.xml><?xml version="1.0" encoding="utf-8"?>
<ds:datastoreItem xmlns:ds="http://schemas.openxmlformats.org/officeDocument/2006/customXml" ds:itemID="{E0341AFA-F967-4631-841B-742FC5BDBC9A}"/>
</file>

<file path=customXml/itemProps4.xml><?xml version="1.0" encoding="utf-8"?>
<ds:datastoreItem xmlns:ds="http://schemas.openxmlformats.org/officeDocument/2006/customXml" ds:itemID="{44891105-CCD0-4451-ACA8-F30A0C22AEA4}"/>
</file>

<file path=customXml/itemProps5.xml><?xml version="1.0" encoding="utf-8"?>
<ds:datastoreItem xmlns:ds="http://schemas.openxmlformats.org/officeDocument/2006/customXml" ds:itemID="{9C288C2D-C30B-4864-B25B-5CCD967AF271}"/>
</file>

<file path=docProps/app.xml><?xml version="1.0" encoding="utf-8"?>
<Properties xmlns="http://schemas.openxmlformats.org/officeDocument/2006/extended-properties" xmlns:vt="http://schemas.openxmlformats.org/officeDocument/2006/docPropsVTypes">
  <Template>Region Norrbotten_vit</Template>
  <TotalTime>695</TotalTime>
  <Words>152</Words>
  <Application>Microsoft Office PowerPoint</Application>
  <PresentationFormat>Bildspel på skärmen (16:9)</PresentationFormat>
  <Paragraphs>28</Paragraphs>
  <Slides>10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Calibri</vt:lpstr>
      <vt:lpstr>Tahoma</vt:lpstr>
      <vt:lpstr>Wingdings</vt:lpstr>
      <vt:lpstr>Region Norrbotten_vit</vt:lpstr>
      <vt:lpstr>Diagram</vt:lpstr>
      <vt:lpstr>Uppföljningsparametrar läkemedel Region Norrbotten 2022-Q2</vt:lpstr>
      <vt:lpstr>Neuroleptika till äldre – årsprevalens, patienter Källa: Socialstyrelsens statistikdatabas</vt:lpstr>
      <vt:lpstr>Neuroleptika till äldre</vt:lpstr>
      <vt:lpstr>Protonpumpshämmare – årsprevalens, patienter Källa: Socialstyrelsens statistikdatabas</vt:lpstr>
      <vt:lpstr>Protonpumpshämmare (PPI)</vt:lpstr>
      <vt:lpstr>Pregabalin – årsprevalens, patienter</vt:lpstr>
      <vt:lpstr>Pregabalin</vt:lpstr>
      <vt:lpstr>Antibiotika 250-målet</vt:lpstr>
      <vt:lpstr>Antibiotika 250-målet</vt:lpstr>
      <vt:lpstr>Antibiotika 250-målet</vt:lpstr>
    </vt:vector>
  </TitlesOfParts>
  <Company>Region Norrbotten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Jennie Jonsson Lundström</dc:creator>
  <cp:keywords>2022; Läkemedelskommittén; NLK</cp:keywords>
  <cp:lastModifiedBy>Jennie Jonsson Lundström</cp:lastModifiedBy>
  <cp:revision>69</cp:revision>
  <cp:lastPrinted>2015-10-01T11:12:07Z</cp:lastPrinted>
  <dcterms:created xsi:type="dcterms:W3CDTF">2021-04-12T10:25:02Z</dcterms:created>
  <dcterms:modified xsi:type="dcterms:W3CDTF">2022-08-11T08:27:05Z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0x010100D7963E0E5B7A40E5AEA07389401D709F007B1238BBD93543428C20870054E92DBF0100907CEEA6569A954C976B7824CE75F91F</vt:lpwstr>
  </property>
  <property fmtid="{D5CDD505-2E9C-101B-9397-08002B2CF9AE}" pid="3" name="TaxKeyword">
    <vt:lpwstr>9675;#|22720175-ad81-4257-a819-d910e746891b;#1298;#|78e19b44-04a4-4ada-a8f1-72076cdc2edd;#1228;#|ee7e98a8-08e8-48a6-9d4d-12e9a899104b</vt:lpwstr>
  </property>
  <property fmtid="{D5CDD505-2E9C-101B-9397-08002B2CF9AE}" pid="4" name="CareActionCodeSurgical">
    <vt:lpwstr/>
  </property>
  <property fmtid="{D5CDD505-2E9C-101B-9397-08002B2CF9AE}" pid="5" name="NLLProducerPlace">
    <vt:lpwstr>972</vt:lpwstr>
  </property>
  <property fmtid="{D5CDD505-2E9C-101B-9397-08002B2CF9AE}" pid="6" name="NLLApprovedByQuickPart">
    <vt:lpwstr/>
  </property>
  <property fmtid="{D5CDD505-2E9C-101B-9397-08002B2CF9AE}" pid="7" name="NLLInformationCollection">
    <vt:lpwstr/>
  </property>
  <property fmtid="{D5CDD505-2E9C-101B-9397-08002B2CF9AE}" pid="8" name="NLLProjectDescription">
    <vt:lpwstr/>
  </property>
  <property fmtid="{D5CDD505-2E9C-101B-9397-08002B2CF9AE}" pid="9" name="PsychiatricCodeTaxHTField0">
    <vt:lpwstr/>
  </property>
  <property fmtid="{D5CDD505-2E9C-101B-9397-08002B2CF9AE}" pid="10" name="NLLStakeholder">
    <vt:lpwstr>1687;#|2ac66d7d-7456-4491-b0c4-3e1d538f92db</vt:lpwstr>
  </property>
  <property fmtid="{D5CDD505-2E9C-101B-9397-08002B2CF9AE}" pid="11" name="TLVCodeDiagnosisTaxHTField0">
    <vt:lpwstr/>
  </property>
  <property fmtid="{D5CDD505-2E9C-101B-9397-08002B2CF9AE}" pid="12" name="NPUCode">
    <vt:lpwstr/>
  </property>
  <property fmtid="{D5CDD505-2E9C-101B-9397-08002B2CF9AE}" pid="13" name="NLLClosureDate">
    <vt:lpwstr/>
  </property>
  <property fmtid="{D5CDD505-2E9C-101B-9397-08002B2CF9AE}" pid="14" name="NLLProducerplaceID">
    <vt:lpwstr/>
  </property>
  <property fmtid="{D5CDD505-2E9C-101B-9397-08002B2CF9AE}" pid="15" name="Godkänn dokument(1)">
    <vt:lpwstr>, </vt:lpwstr>
  </property>
  <property fmtid="{D5CDD505-2E9C-101B-9397-08002B2CF9AE}" pid="16" name="NLLPublishedTemplate">
    <vt:lpwstr/>
  </property>
  <property fmtid="{D5CDD505-2E9C-101B-9397-08002B2CF9AE}" pid="17" name="NLLWFComment">
    <vt:lpwstr/>
  </property>
  <property fmtid="{D5CDD505-2E9C-101B-9397-08002B2CF9AE}" pid="18" name="NLLPTCName">
    <vt:lpwstr/>
  </property>
  <property fmtid="{D5CDD505-2E9C-101B-9397-08002B2CF9AE}" pid="19" name="SpecialtyTaxHTField0">
    <vt:lpwstr/>
  </property>
  <property fmtid="{D5CDD505-2E9C-101B-9397-08002B2CF9AE}" pid="20" name="CareActionCodeNonSurgical">
    <vt:lpwstr/>
  </property>
  <property fmtid="{D5CDD505-2E9C-101B-9397-08002B2CF9AE}" pid="21" name="AnalysisNameTaxHTField0">
    <vt:lpwstr/>
  </property>
  <property fmtid="{D5CDD505-2E9C-101B-9397-08002B2CF9AE}" pid="22" name="Specialty">
    <vt:lpwstr/>
  </property>
  <property fmtid="{D5CDD505-2E9C-101B-9397-08002B2CF9AE}" pid="23" name="NLLProjectUrl">
    <vt:lpwstr/>
  </property>
  <property fmtid="{D5CDD505-2E9C-101B-9397-08002B2CF9AE}" pid="24" name="NLLSteeringGroup">
    <vt:lpwstr/>
  </property>
  <property fmtid="{D5CDD505-2E9C-101B-9397-08002B2CF9AE}" pid="25" name="NLLMeetingTypeTaxHTField0">
    <vt:lpwstr/>
  </property>
  <property fmtid="{D5CDD505-2E9C-101B-9397-08002B2CF9AE}" pid="26" name="NLLTemplateStatus">
    <vt:lpwstr/>
  </property>
  <property fmtid="{D5CDD505-2E9C-101B-9397-08002B2CF9AE}" pid="27" name="CareActionCodeSurgicalTaxHTField0">
    <vt:lpwstr/>
  </property>
  <property fmtid="{D5CDD505-2E9C-101B-9397-08002B2CF9AE}" pid="28" name="PharmaceuticalCodeTaxHTField0">
    <vt:lpwstr/>
  </property>
  <property fmtid="{D5CDD505-2E9C-101B-9397-08002B2CF9AE}" pid="29" name="Granska dokument(1)">
    <vt:lpwstr>, </vt:lpwstr>
  </property>
  <property fmtid="{D5CDD505-2E9C-101B-9397-08002B2CF9AE}" pid="30" name="NLLProjectLeader">
    <vt:lpwstr/>
  </property>
  <property fmtid="{D5CDD505-2E9C-101B-9397-08002B2CF9AE}" pid="31" name="NLLDecisionLevelManagedTaxHTField0">
    <vt:lpwstr/>
  </property>
  <property fmtid="{D5CDD505-2E9C-101B-9397-08002B2CF9AE}" pid="34" name="NLLDefaultTemplate">
    <vt:lpwstr/>
  </property>
  <property fmtid="{D5CDD505-2E9C-101B-9397-08002B2CF9AE}" pid="35" name="NLLProjectVisitor">
    <vt:lpwstr/>
  </property>
  <property fmtid="{D5CDD505-2E9C-101B-9397-08002B2CF9AE}" pid="36" name="NLLApprovedBy">
    <vt:lpwstr/>
  </property>
  <property fmtid="{D5CDD505-2E9C-101B-9397-08002B2CF9AE}" pid="37" name="NLLDecisionLevelManaged">
    <vt:lpwstr/>
  </property>
  <property fmtid="{D5CDD505-2E9C-101B-9397-08002B2CF9AE}" pid="38" name="CompulsoryAction">
    <vt:lpwstr/>
  </property>
  <property fmtid="{D5CDD505-2E9C-101B-9397-08002B2CF9AE}" pid="39" name="NLLProjectDivisionTaxHTField0">
    <vt:lpwstr/>
  </property>
  <property fmtid="{D5CDD505-2E9C-101B-9397-08002B2CF9AE}" pid="40" name="ICD10CodeTaxHTField0">
    <vt:lpwstr/>
  </property>
  <property fmtid="{D5CDD505-2E9C-101B-9397-08002B2CF9AE}" pid="41" name="Godkänn dokument">
    <vt:lpwstr>, </vt:lpwstr>
  </property>
  <property fmtid="{D5CDD505-2E9C-101B-9397-08002B2CF9AE}" pid="42" name="NLLProjectOwner">
    <vt:lpwstr/>
  </property>
  <property fmtid="{D5CDD505-2E9C-101B-9397-08002B2CF9AE}" pid="43" name="NPUCodeTaxHTField0">
    <vt:lpwstr/>
  </property>
  <property fmtid="{D5CDD505-2E9C-101B-9397-08002B2CF9AE}" pid="44" name="NLLTemplateFolderDescription">
    <vt:lpwstr/>
  </property>
  <property fmtid="{D5CDD505-2E9C-101B-9397-08002B2CF9AE}" pid="45" name="TLVCodeAction">
    <vt:lpwstr/>
  </property>
  <property fmtid="{D5CDD505-2E9C-101B-9397-08002B2CF9AE}" pid="46" name="RadiologicalCode">
    <vt:lpwstr/>
  </property>
  <property fmtid="{D5CDD505-2E9C-101B-9397-08002B2CF9AE}" pid="47" name="References">
    <vt:lpwstr/>
  </property>
  <property fmtid="{D5CDD505-2E9C-101B-9397-08002B2CF9AE}" pid="48" name="prdProcess">
    <vt:lpwstr>1217;#|edcb52c5-ef23-4e5b-95ea-32b9d6b6ccb3;#1195;#|2568d59b-27ad-4620-98c9-731ba25f93d4</vt:lpwstr>
  </property>
  <property fmtid="{D5CDD505-2E9C-101B-9397-08002B2CF9AE}" pid="49" name="NLLProjectOrderStatus">
    <vt:lpwstr/>
  </property>
  <property fmtid="{D5CDD505-2E9C-101B-9397-08002B2CF9AE}" pid="51" name="NLLReferenceGroup">
    <vt:lpwstr/>
  </property>
  <property fmtid="{D5CDD505-2E9C-101B-9397-08002B2CF9AE}" pid="52" name="TLVCodeDiagnosis">
    <vt:lpwstr/>
  </property>
  <property fmtid="{D5CDD505-2E9C-101B-9397-08002B2CF9AE}" pid="53" name="PharmaceuticalCode">
    <vt:lpwstr/>
  </property>
  <property fmtid="{D5CDD505-2E9C-101B-9397-08002B2CF9AE}" pid="54" name="NLLInitiationDate">
    <vt:lpwstr/>
  </property>
  <property fmtid="{D5CDD505-2E9C-101B-9397-08002B2CF9AE}" pid="56" name="ReferencesTaxHTField0">
    <vt:lpwstr/>
  </property>
  <property fmtid="{D5CDD505-2E9C-101B-9397-08002B2CF9AE}" pid="57" name="NLLWindingUpDate">
    <vt:lpwstr/>
  </property>
  <property fmtid="{D5CDD505-2E9C-101B-9397-08002B2CF9AE}" pid="58" name="TLVCodeActionTaxHTField0">
    <vt:lpwstr/>
  </property>
  <property fmtid="{D5CDD505-2E9C-101B-9397-08002B2CF9AE}" pid="59" name="NLLProjectNr">
    <vt:lpwstr/>
  </property>
  <property fmtid="{D5CDD505-2E9C-101B-9397-08002B2CF9AE}" pid="60" name="Granska dokument">
    <vt:lpwstr>, </vt:lpwstr>
  </property>
  <property fmtid="{D5CDD505-2E9C-101B-9397-08002B2CF9AE}" pid="61" name="NLLProjectTypeTaxHTField0">
    <vt:lpwstr/>
  </property>
  <property fmtid="{D5CDD505-2E9C-101B-9397-08002B2CF9AE}" pid="62" name="NLLPTCProcessTeam">
    <vt:lpwstr/>
  </property>
  <property fmtid="{D5CDD505-2E9C-101B-9397-08002B2CF9AE}" pid="63" name="RadiologicalCodeTaxHTField0">
    <vt:lpwstr/>
  </property>
  <property fmtid="{D5CDD505-2E9C-101B-9397-08002B2CF9AE}" pid="64" name="NLLImplementationDate">
    <vt:lpwstr/>
  </property>
  <property fmtid="{D5CDD505-2E9C-101B-9397-08002B2CF9AE}" pid="65" name="NLLProjectDivision">
    <vt:lpwstr/>
  </property>
  <property fmtid="{D5CDD505-2E9C-101B-9397-08002B2CF9AE}" pid="66" name="PsychiatricCode">
    <vt:lpwstr/>
  </property>
  <property fmtid="{D5CDD505-2E9C-101B-9397-08002B2CF9AE}" pid="67" name="Publicera dokument">
    <vt:lpwstr>, </vt:lpwstr>
  </property>
  <property fmtid="{D5CDD505-2E9C-101B-9397-08002B2CF9AE}" pid="68" name="NLLProjectType">
    <vt:lpwstr/>
  </property>
  <property fmtid="{D5CDD505-2E9C-101B-9397-08002B2CF9AE}" pid="69" name="AnalysisName">
    <vt:lpwstr/>
  </property>
  <property fmtid="{D5CDD505-2E9C-101B-9397-08002B2CF9AE}" pid="70" name="NLLMtptCodeTaxHTField0">
    <vt:lpwstr/>
  </property>
  <property fmtid="{D5CDD505-2E9C-101B-9397-08002B2CF9AE}" pid="71" name="NLLLatestProjectTrackingDate">
    <vt:lpwstr/>
  </property>
  <property fmtid="{D5CDD505-2E9C-101B-9397-08002B2CF9AE}" pid="72" name="NLLDocumentType">
    <vt:lpwstr>1021</vt:lpwstr>
  </property>
  <property fmtid="{D5CDD505-2E9C-101B-9397-08002B2CF9AE}" pid="73" name="NLLProjectTypeText">
    <vt:lpwstr/>
  </property>
  <property fmtid="{D5CDD505-2E9C-101B-9397-08002B2CF9AE}" pid="74" name="NLLEstablishingDate">
    <vt:lpwstr/>
  </property>
  <property fmtid="{D5CDD505-2E9C-101B-9397-08002B2CF9AE}" pid="75" name="NLLProjectMember">
    <vt:lpwstr/>
  </property>
  <property fmtid="{D5CDD505-2E9C-101B-9397-08002B2CF9AE}" pid="76" name="NLLProcessTeamLookup">
    <vt:lpwstr/>
  </property>
  <property fmtid="{D5CDD505-2E9C-101B-9397-08002B2CF9AE}" pid="77" name="CareActionCodeNonSurgicalTaxHTField0">
    <vt:lpwstr/>
  </property>
  <property fmtid="{D5CDD505-2E9C-101B-9397-08002B2CF9AE}" pid="78" name="CompulsoryActionTaxHTField0">
    <vt:lpwstr/>
  </property>
  <property fmtid="{D5CDD505-2E9C-101B-9397-08002B2CF9AE}" pid="79" name="NLLMeetingType">
    <vt:lpwstr/>
  </property>
  <property fmtid="{D5CDD505-2E9C-101B-9397-08002B2CF9AE}" pid="80" name="NLLProjectLeaderDiv">
    <vt:lpwstr/>
  </property>
  <property fmtid="{D5CDD505-2E9C-101B-9397-08002B2CF9AE}" pid="81" name="NLLProjectName">
    <vt:lpwstr/>
  </property>
  <property fmtid="{D5CDD505-2E9C-101B-9397-08002B2CF9AE}" pid="82" name="NLLMtptCode">
    <vt:lpwstr/>
  </property>
  <property fmtid="{D5CDD505-2E9C-101B-9397-08002B2CF9AE}" pid="83" name="ICD10Code">
    <vt:lpwstr/>
  </property>
  <property fmtid="{D5CDD505-2E9C-101B-9397-08002B2CF9AE}" pid="84" name="NLLProjectStatus">
    <vt:lpwstr/>
  </property>
  <property fmtid="{D5CDD505-2E9C-101B-9397-08002B2CF9AE}" pid="85" name="_dlc_policyId">
    <vt:lpwstr>0x010100D7963E0E5B7A40E5AEA07389401D709F007B1238BBD93543428C20870054E92DBF|1214505165</vt:lpwstr>
  </property>
  <property fmtid="{D5CDD505-2E9C-101B-9397-08002B2CF9AE}" pid="87" name="ItemRetentionFormula">
    <vt:lpwstr>&lt;formula id="Microsoft.Office.RecordsManagement.PolicyFeatures.Expiration.Formula.BuiltIn"&gt;&lt;number&gt;1&lt;/number&gt;&lt;property&gt;NLLThinningTime&lt;/property&gt;&lt;propertyid&gt;2793489f-7251-475b-a975-480031914936&lt;/propertyid&gt;&lt;period&gt;months&lt;/period&gt;&lt;/formula&gt;</vt:lpwstr>
  </property>
  <property fmtid="{D5CDD505-2E9C-101B-9397-08002B2CF9AE}" pid="89" name="_dlc_DocIdItemGuid">
    <vt:lpwstr>bcc90d17-4586-4f5f-a5b2-b13090f9548d</vt:lpwstr>
  </property>
  <property fmtid="{D5CDD505-2E9C-101B-9397-08002B2CF9AE}" pid="91" name="_dlc_ItemStageId">
    <vt:lpwstr/>
  </property>
  <property fmtid="{D5CDD505-2E9C-101B-9397-08002B2CF9AE}" pid="93" name="TaxCatchAll">
    <vt:lpwstr>9675;#;#1228;#;#1298;#;#1687;#;#1217;#;#972;#;#1195;#;#1021;#</vt:lpwstr>
  </property>
  <property fmtid="{D5CDD505-2E9C-101B-9397-08002B2CF9AE}" pid="95" name="Order">
    <vt:r8>2153200</vt:r8>
  </property>
  <property fmtid="{D5CDD505-2E9C-101B-9397-08002B2CF9AE}" pid="96" name="xd_ProgID">
    <vt:lpwstr/>
  </property>
  <property fmtid="{D5CDD505-2E9C-101B-9397-08002B2CF9AE}" pid="97" name="_SourceUrl">
    <vt:lpwstr/>
  </property>
  <property fmtid="{D5CDD505-2E9C-101B-9397-08002B2CF9AE}" pid="98" name="_SharedFileIndex">
    <vt:lpwstr/>
  </property>
  <property fmtid="{D5CDD505-2E9C-101B-9397-08002B2CF9AE}" pid="99" name="TemplateUrl">
    <vt:lpwstr/>
  </property>
  <property fmtid="{D5CDD505-2E9C-101B-9397-08002B2CF9AE}" pid="101" name="NLLDecisionLevelGoverning">
    <vt:lpwstr/>
  </property>
  <property fmtid="{D5CDD505-2E9C-101B-9397-08002B2CF9AE}" pid="102" name="NLLFactOwner">
    <vt:lpwstr/>
  </property>
  <property fmtid="{D5CDD505-2E9C-101B-9397-08002B2CF9AE}" pid="103" name="NLLFactOwnerText">
    <vt:lpwstr/>
  </property>
  <property fmtid="{D5CDD505-2E9C-101B-9397-08002B2CF9AE}" pid="104" name="xd_Signature">
    <vt:bool>false</vt:bool>
  </property>
  <property fmtid="{D5CDD505-2E9C-101B-9397-08002B2CF9AE}" pid="105" name="NLLDecisionLevel">
    <vt:lpwstr/>
  </property>
  <property fmtid="{D5CDD505-2E9C-101B-9397-08002B2CF9AE}" pid="106" name="NLLPTCProcessLeader">
    <vt:lpwstr/>
  </property>
  <property fmtid="{D5CDD505-2E9C-101B-9397-08002B2CF9AE}" pid="108" name="NLLPTCVISEditor">
    <vt:lpwstr/>
  </property>
</Properties>
</file>